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5" r:id="rId4"/>
    <p:sldId id="266" r:id="rId5"/>
    <p:sldId id="270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08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A451-0703-E279-A8AC-727482B3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0B54A-C68C-42DA-0AEF-26451C7DB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18746-B4E2-A71E-7898-F169BF9F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63F-5B79-4D64-9A57-5161FDC807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1ED14-D63F-03E0-D673-FED889E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F703D-89E3-2465-5267-A075A668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2153-90EB-4988-983D-3D25A365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5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A6D67-D938-8811-A556-A3D57FBCB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D2EB0-081F-170F-868A-A2F2EC812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2780-154F-C20A-15BA-4309BD4C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A63F-5B79-4D64-9A57-5161FDC807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8BD2-8EBC-E586-C134-27FF714C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2E9D2-702C-E48A-3ACB-49B515BA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F2153-90EB-4988-983D-3D25A365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03569-DAB1-86F7-61E3-34CD320A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ACB47-4530-A218-EE77-612418FF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415F4-C5E7-FE7C-44AA-CE95B6206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A63F-5B79-4D64-9A57-5161FDC807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03CE8-FFE9-975E-1E60-6DE28B56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49B3-FF84-D893-05FA-54B06A193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F2153-90EB-4988-983D-3D25A3653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sc.fema.gov/portal/hom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zoning@cityofsab.org" TargetMode="External"/><Relationship Id="rId2" Type="http://schemas.openxmlformats.org/officeDocument/2006/relationships/hyperlink" Target="http://www.gis.sjcfl.us/floodviewe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onlinepermitting@cityofsab.or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FB3BD-388B-EE73-4519-038DB0E69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490" y="696286"/>
            <a:ext cx="5488844" cy="5745930"/>
          </a:xfrm>
        </p:spPr>
        <p:txBody>
          <a:bodyPr anchor="t">
            <a:normAutofit/>
          </a:bodyPr>
          <a:lstStyle/>
          <a:p>
            <a:pPr algn="l"/>
            <a:br>
              <a:rPr lang="en-US" sz="5400" dirty="0">
                <a:latin typeface="Georgia Pro Black" panose="02040A02050405020203" pitchFamily="18" charset="0"/>
              </a:rPr>
            </a:br>
            <a:br>
              <a:rPr lang="en-US" sz="5400" dirty="0">
                <a:latin typeface="Georgia Pro Black" panose="02040A02050405020203" pitchFamily="18" charset="0"/>
              </a:rPr>
            </a:b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NFIP &amp; Flood Zones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8F35FC-A838-32CE-C021-3AA9D6E2F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62" y="4317309"/>
            <a:ext cx="4324849" cy="1269848"/>
          </a:xfrm>
          <a:prstGeom prst="rect">
            <a:avLst/>
          </a:prstGeom>
        </p:spPr>
      </p:pic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387F1EF-5503-E1EE-DBF3-B82A6577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6" y="257135"/>
            <a:ext cx="2973340" cy="29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B4D62-2688-F8ED-0652-FB462021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06" y="631132"/>
            <a:ext cx="6888975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Flood Insurance Program (NFIP)</a:t>
            </a:r>
            <a:r>
              <a:rPr lang="en-US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addresses flood risks in 3 ways: </a:t>
            </a:r>
            <a:br>
              <a:rPr lang="en-US" sz="36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kern="1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-risk mapping</a:t>
            </a:r>
            <a:br>
              <a:rPr lang="en-US" sz="3600" b="1" kern="1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kern="1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-mitigation</a:t>
            </a:r>
            <a:br>
              <a:rPr lang="en-US" sz="3600" b="1" kern="1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kern="1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-flood insurance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0AE58-98BA-2705-7743-CA1C2A8D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90" y="4971045"/>
            <a:ext cx="9514113" cy="12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49B05-4703-465E-36EE-6263AF3E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623275"/>
            <a:ext cx="6896773" cy="1050595"/>
          </a:xfrm>
        </p:spPr>
        <p:txBody>
          <a:bodyPr anchor="ctr">
            <a:normAutofit fontScale="90000"/>
          </a:bodyPr>
          <a:lstStyle/>
          <a:p>
            <a:r>
              <a:rPr lang="en-US" sz="72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Mapping: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EF84-E9D1-DD83-4B2E-65506D65E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961" y="1847991"/>
            <a:ext cx="3496485" cy="236592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Flood hazards are identified by mapping riverine and coastal areas.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A76F9-445C-902D-019F-B1D6EF91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632" y="1618489"/>
            <a:ext cx="5496176" cy="418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EF69B-4FB3-F5BB-ABEE-FD175273DF34}"/>
              </a:ext>
            </a:extLst>
          </p:cNvPr>
          <p:cNvSpPr txBox="1"/>
          <p:nvPr/>
        </p:nvSpPr>
        <p:spPr>
          <a:xfrm>
            <a:off x="765110" y="4488024"/>
            <a:ext cx="50635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Current FEMA Flood Maps here: </a:t>
            </a:r>
          </a:p>
          <a:p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https://msc.fema.gov/portal/home</a:t>
            </a:r>
            <a:endParaRPr lang="en-US" sz="2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5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DE084-24D9-8186-9B9A-2D6A6E87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92280"/>
            <a:ext cx="4282983" cy="1634064"/>
          </a:xfrm>
        </p:spPr>
        <p:txBody>
          <a:bodyPr anchor="b">
            <a:no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Risk Mapping: </a:t>
            </a:r>
            <a:br>
              <a:rPr lang="en-US" sz="3600" b="1" dirty="0">
                <a:solidFill>
                  <a:schemeClr val="accent4"/>
                </a:solidFill>
                <a:latin typeface="Baskerville Old Face" panose="02020602080505020303" pitchFamily="18" charset="0"/>
              </a:rPr>
            </a:br>
            <a:r>
              <a:rPr lang="en-US" sz="3600" b="1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Find Your Flood Zone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81521-7EA5-FBE1-CC60-FD80297A0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5" y="2031101"/>
            <a:ext cx="4950392" cy="35119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gis.sjcfl.us/floodviewer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zoning@cityofsab.org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Person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7E1BE2FF-1A67-B75E-C58C-748DDB896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8" y="1539739"/>
            <a:ext cx="5628018" cy="35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2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529B9-E54A-B8F0-43E8-CC18AACE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Tips for Mitigation:</a:t>
            </a:r>
            <a:r>
              <a:rPr lang="en-US" sz="6000" b="1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575CA-4844-C50D-6470-F2739B2D407E}"/>
              </a:ext>
            </a:extLst>
          </p:cNvPr>
          <p:cNvSpPr txBox="1"/>
          <p:nvPr/>
        </p:nvSpPr>
        <p:spPr>
          <a:xfrm>
            <a:off x="1014060" y="846228"/>
            <a:ext cx="9706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</a:rPr>
              <a:t>When improving your home to mitigate for a flood, only hire licensed contractors. Do not hesitate to ask them for a copy of their contractor's license and liability/workers’ compensation insurance.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AC1EA-B376-012E-ABC1-35484906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83" y="2843531"/>
            <a:ext cx="4051693" cy="2704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0ABA2-4B65-6683-CC14-6696198D9EF7}"/>
              </a:ext>
            </a:extLst>
          </p:cNvPr>
          <p:cNvSpPr txBox="1"/>
          <p:nvPr/>
        </p:nvSpPr>
        <p:spPr>
          <a:xfrm>
            <a:off x="5498017" y="3184507"/>
            <a:ext cx="415084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may also call or email the City’s Building Department to see if a contactor is licensed and insured.</a:t>
            </a:r>
          </a:p>
          <a:p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Phone: 904-471-8758</a:t>
            </a:r>
          </a:p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onlinepermitting@cityofsab.org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9EFC0-B1DF-409D-DEC6-7D2F8A5EF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64" y="3329849"/>
            <a:ext cx="2071825" cy="20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B3B0A-B155-35E9-5403-4D6669E978E7}"/>
              </a:ext>
            </a:extLst>
          </p:cNvPr>
          <p:cNvSpPr txBox="1"/>
          <p:nvPr/>
        </p:nvSpPr>
        <p:spPr>
          <a:xfrm>
            <a:off x="968203" y="604007"/>
            <a:ext cx="4036334" cy="5318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chemeClr val="bg1"/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60D54-EAE9-5980-1268-A76006DAE101}"/>
              </a:ext>
            </a:extLst>
          </p:cNvPr>
          <p:cNvSpPr txBox="1"/>
          <p:nvPr/>
        </p:nvSpPr>
        <p:spPr>
          <a:xfrm>
            <a:off x="5981350" y="604007"/>
            <a:ext cx="58303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 Insurance: </a:t>
            </a:r>
          </a:p>
          <a:p>
            <a:endParaRPr lang="en-US" sz="40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National Flood Insurance Program (NFIP) protects over 5 million policy holders from the financial losses that flooding can cause.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DB2CA-3289-557A-07DA-DE8C09D0F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76" y="391886"/>
            <a:ext cx="4011385" cy="60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3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B3B0A-B155-35E9-5403-4D6669E978E7}"/>
              </a:ext>
            </a:extLst>
          </p:cNvPr>
          <p:cNvSpPr txBox="1"/>
          <p:nvPr/>
        </p:nvSpPr>
        <p:spPr>
          <a:xfrm>
            <a:off x="968203" y="604007"/>
            <a:ext cx="4036334" cy="53186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 kern="1200" dirty="0">
                <a:solidFill>
                  <a:schemeClr val="accent4"/>
                </a:solidFill>
                <a:latin typeface="Baskerville Old Face" panose="02020602080505020303" pitchFamily="18" charset="0"/>
                <a:ea typeface="+mj-ea"/>
                <a:cs typeface="+mj-cs"/>
              </a:rPr>
              <a:t>Did you know that your homeowner’s insurance does not cover a flood?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chemeClr val="bg1"/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O</a:t>
            </a:r>
            <a:r>
              <a:rPr lang="en-US" sz="3600" kern="120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btain </a:t>
            </a:r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f</a:t>
            </a:r>
            <a:r>
              <a:rPr lang="en-US" sz="3600" kern="1200" dirty="0">
                <a:solidFill>
                  <a:schemeClr val="bg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lood insurance through the NFIP to protect your home from a flood.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495990-36A7-6682-143D-CF3BEDFD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66" y="1746878"/>
            <a:ext cx="6370001" cy="3105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0B9F81-7B52-E0A2-AF2D-4B2E8B646C6A}"/>
              </a:ext>
            </a:extLst>
          </p:cNvPr>
          <p:cNvSpPr txBox="1"/>
          <p:nvPr/>
        </p:nvSpPr>
        <p:spPr>
          <a:xfrm>
            <a:off x="5685809" y="5019869"/>
            <a:ext cx="6009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Visit: </a:t>
            </a:r>
          </a:p>
          <a:p>
            <a:pPr algn="ctr"/>
            <a:endParaRPr lang="en-US" sz="2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https://www.floodsmart.gov/flood-insurance-provider</a:t>
            </a:r>
          </a:p>
        </p:txBody>
      </p:sp>
    </p:spTree>
    <p:extLst>
      <p:ext uri="{BB962C8B-B14F-4D97-AF65-F5344CB8AC3E}">
        <p14:creationId xmlns:p14="http://schemas.microsoft.com/office/powerpoint/2010/main" val="70619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ogo">
            <a:extLst>
              <a:ext uri="{FF2B5EF4-FFF2-40B4-BE49-F238E27FC236}">
                <a16:creationId xmlns:a16="http://schemas.microsoft.com/office/drawing/2014/main" id="{B31F74ED-07B6-2AFC-CA7B-87DE66F45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" b="4569"/>
          <a:stretch/>
        </p:blipFill>
        <p:spPr>
          <a:xfrm>
            <a:off x="508717" y="517954"/>
            <a:ext cx="11509972" cy="546796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07C564-C8C5-A0CC-CE5B-3B93DD22ED39}"/>
              </a:ext>
            </a:extLst>
          </p:cNvPr>
          <p:cNvSpPr txBox="1"/>
          <p:nvPr/>
        </p:nvSpPr>
        <p:spPr>
          <a:xfrm>
            <a:off x="1502389" y="1128771"/>
            <a:ext cx="351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Resources: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D122C-275B-EFD7-295C-4F922F3CF4DC}"/>
              </a:ext>
            </a:extLst>
          </p:cNvPr>
          <p:cNvSpPr txBox="1"/>
          <p:nvPr/>
        </p:nvSpPr>
        <p:spPr>
          <a:xfrm>
            <a:off x="956345" y="3951215"/>
            <a:ext cx="43958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Fema.gov/flood-insurance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15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235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Baskerville Old Face</vt:lpstr>
      <vt:lpstr>Calibri</vt:lpstr>
      <vt:lpstr>Calibri Light</vt:lpstr>
      <vt:lpstr>Franklin Gothic Heavy</vt:lpstr>
      <vt:lpstr>Georgia Pro Black</vt:lpstr>
      <vt:lpstr>Times New Roman</vt:lpstr>
      <vt:lpstr>Office Theme</vt:lpstr>
      <vt:lpstr>  The NFIP &amp; Flood Zones </vt:lpstr>
      <vt:lpstr>The National Flood Insurance Program (NFIP) addresses flood risks in 3 ways:  -risk mapping -mitigation -flood insurance</vt:lpstr>
      <vt:lpstr>Risk Mapping:</vt:lpstr>
      <vt:lpstr>Risk Mapping:  Find Your Flood Zone</vt:lpstr>
      <vt:lpstr>Tips for Mitigation: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NFIP &amp; Flood Zones</dc:title>
  <dc:creator>Jennifer Thompson</dc:creator>
  <cp:lastModifiedBy>Jennifer Thompson</cp:lastModifiedBy>
  <cp:revision>2</cp:revision>
  <dcterms:created xsi:type="dcterms:W3CDTF">2024-02-01T14:55:42Z</dcterms:created>
  <dcterms:modified xsi:type="dcterms:W3CDTF">2024-02-21T15:31:19Z</dcterms:modified>
</cp:coreProperties>
</file>