
<file path=[Content_Types].xml><?xml version="1.0" encoding="utf-8"?>
<Types xmlns="http://schemas.openxmlformats.org/package/2006/content-types">
  <Default Extension="jfif" ContentType="image/jpeg"/>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23"/>
  </p:notesMasterIdLst>
  <p:sldIdLst>
    <p:sldId id="256" r:id="rId5"/>
    <p:sldId id="287" r:id="rId6"/>
    <p:sldId id="261" r:id="rId7"/>
    <p:sldId id="258" r:id="rId8"/>
    <p:sldId id="284" r:id="rId9"/>
    <p:sldId id="268" r:id="rId10"/>
    <p:sldId id="283" r:id="rId11"/>
    <p:sldId id="263" r:id="rId12"/>
    <p:sldId id="264" r:id="rId13"/>
    <p:sldId id="265" r:id="rId14"/>
    <p:sldId id="272" r:id="rId15"/>
    <p:sldId id="269" r:id="rId16"/>
    <p:sldId id="271" r:id="rId17"/>
    <p:sldId id="275" r:id="rId18"/>
    <p:sldId id="285" r:id="rId19"/>
    <p:sldId id="267" r:id="rId20"/>
    <p:sldId id="278" r:id="rId21"/>
    <p:sldId id="286"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83890" autoAdjust="0"/>
  </p:normalViewPr>
  <p:slideViewPr>
    <p:cSldViewPr snapToGrid="0">
      <p:cViewPr varScale="1">
        <p:scale>
          <a:sx n="114" d="100"/>
          <a:sy n="114" d="100"/>
        </p:scale>
        <p:origin x="47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D8C6C8B-171B-4288-9F0C-0F5D135C11DF}" type="datetimeFigureOut">
              <a:rPr lang="en-US" smtClean="0"/>
              <a:t>2/22/2024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B188810-CB9B-45BE-93E0-07A843B11C6F}" type="slidenum">
              <a:rPr lang="en-US" smtClean="0"/>
              <a:t>‹#›</a:t>
            </a:fld>
            <a:endParaRPr lang="en-US" dirty="0"/>
          </a:p>
        </p:txBody>
      </p:sp>
    </p:spTree>
    <p:extLst>
      <p:ext uri="{BB962C8B-B14F-4D97-AF65-F5344CB8AC3E}">
        <p14:creationId xmlns:p14="http://schemas.microsoft.com/office/powerpoint/2010/main" val="147896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a:t>
            </a:fld>
            <a:endParaRPr lang="en-US" dirty="0"/>
          </a:p>
        </p:txBody>
      </p:sp>
    </p:spTree>
    <p:extLst>
      <p:ext uri="{BB962C8B-B14F-4D97-AF65-F5344CB8AC3E}">
        <p14:creationId xmlns:p14="http://schemas.microsoft.com/office/powerpoint/2010/main" val="54651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10</a:t>
            </a:fld>
            <a:endParaRPr lang="en-US" dirty="0"/>
          </a:p>
        </p:txBody>
      </p:sp>
    </p:spTree>
    <p:extLst>
      <p:ext uri="{BB962C8B-B14F-4D97-AF65-F5344CB8AC3E}">
        <p14:creationId xmlns:p14="http://schemas.microsoft.com/office/powerpoint/2010/main" val="149145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11</a:t>
            </a:fld>
            <a:endParaRPr lang="en-US" dirty="0"/>
          </a:p>
        </p:txBody>
      </p:sp>
    </p:spTree>
    <p:extLst>
      <p:ext uri="{BB962C8B-B14F-4D97-AF65-F5344CB8AC3E}">
        <p14:creationId xmlns:p14="http://schemas.microsoft.com/office/powerpoint/2010/main" val="1164040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12</a:t>
            </a:fld>
            <a:endParaRPr lang="en-US" dirty="0"/>
          </a:p>
        </p:txBody>
      </p:sp>
    </p:spTree>
    <p:extLst>
      <p:ext uri="{BB962C8B-B14F-4D97-AF65-F5344CB8AC3E}">
        <p14:creationId xmlns:p14="http://schemas.microsoft.com/office/powerpoint/2010/main" val="384634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13</a:t>
            </a:fld>
            <a:endParaRPr lang="en-US" dirty="0"/>
          </a:p>
        </p:txBody>
      </p:sp>
    </p:spTree>
    <p:extLst>
      <p:ext uri="{BB962C8B-B14F-4D97-AF65-F5344CB8AC3E}">
        <p14:creationId xmlns:p14="http://schemas.microsoft.com/office/powerpoint/2010/main" val="3569432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14</a:t>
            </a:fld>
            <a:endParaRPr lang="en-US" dirty="0"/>
          </a:p>
        </p:txBody>
      </p:sp>
    </p:spTree>
    <p:extLst>
      <p:ext uri="{BB962C8B-B14F-4D97-AF65-F5344CB8AC3E}">
        <p14:creationId xmlns:p14="http://schemas.microsoft.com/office/powerpoint/2010/main" val="354223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7BF66-7C7C-B499-CAC8-F64EAE8D2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EEFC9-8226-052A-5762-6AF34B585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28AA57-A4A6-210E-17CD-168B207B7EFF}"/>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CE677E2B-6A48-3DB3-9239-4A46C75BF1DE}"/>
              </a:ext>
            </a:extLst>
          </p:cNvPr>
          <p:cNvSpPr>
            <a:spLocks noGrp="1"/>
          </p:cNvSpPr>
          <p:nvPr>
            <p:ph type="sldNum" sz="quarter" idx="10"/>
          </p:nvPr>
        </p:nvSpPr>
        <p:spPr/>
        <p:txBody>
          <a:bodyPr/>
          <a:lstStyle/>
          <a:p>
            <a:fld id="{EB188810-CB9B-45BE-93E0-07A843B11C6F}" type="slidenum">
              <a:rPr lang="en-US" smtClean="0"/>
              <a:t>15</a:t>
            </a:fld>
            <a:endParaRPr lang="en-US" dirty="0"/>
          </a:p>
        </p:txBody>
      </p:sp>
    </p:spTree>
    <p:extLst>
      <p:ext uri="{BB962C8B-B14F-4D97-AF65-F5344CB8AC3E}">
        <p14:creationId xmlns:p14="http://schemas.microsoft.com/office/powerpoint/2010/main" val="2789670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16</a:t>
            </a:fld>
            <a:endParaRPr lang="en-US" dirty="0"/>
          </a:p>
        </p:txBody>
      </p:sp>
    </p:spTree>
    <p:extLst>
      <p:ext uri="{BB962C8B-B14F-4D97-AF65-F5344CB8AC3E}">
        <p14:creationId xmlns:p14="http://schemas.microsoft.com/office/powerpoint/2010/main" val="1104869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17</a:t>
            </a:fld>
            <a:endParaRPr lang="en-US" dirty="0"/>
          </a:p>
        </p:txBody>
      </p:sp>
    </p:spTree>
    <p:extLst>
      <p:ext uri="{BB962C8B-B14F-4D97-AF65-F5344CB8AC3E}">
        <p14:creationId xmlns:p14="http://schemas.microsoft.com/office/powerpoint/2010/main" val="17926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188810-CB9B-45BE-93E0-07A843B11C6F}" type="slidenum">
              <a:rPr lang="en-US" smtClean="0"/>
              <a:t>18</a:t>
            </a:fld>
            <a:endParaRPr lang="en-US" dirty="0"/>
          </a:p>
        </p:txBody>
      </p:sp>
    </p:spTree>
    <p:extLst>
      <p:ext uri="{BB962C8B-B14F-4D97-AF65-F5344CB8AC3E}">
        <p14:creationId xmlns:p14="http://schemas.microsoft.com/office/powerpoint/2010/main" val="16799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188810-CB9B-45BE-93E0-07A843B11C6F}" type="slidenum">
              <a:rPr lang="en-US" smtClean="0"/>
              <a:t>2</a:t>
            </a:fld>
            <a:endParaRPr lang="en-US" dirty="0"/>
          </a:p>
        </p:txBody>
      </p:sp>
    </p:spTree>
    <p:extLst>
      <p:ext uri="{BB962C8B-B14F-4D97-AF65-F5344CB8AC3E}">
        <p14:creationId xmlns:p14="http://schemas.microsoft.com/office/powerpoint/2010/main" val="384414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3</a:t>
            </a:fld>
            <a:endParaRPr lang="en-US" dirty="0"/>
          </a:p>
        </p:txBody>
      </p:sp>
    </p:spTree>
    <p:extLst>
      <p:ext uri="{BB962C8B-B14F-4D97-AF65-F5344CB8AC3E}">
        <p14:creationId xmlns:p14="http://schemas.microsoft.com/office/powerpoint/2010/main" val="107370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4</a:t>
            </a:fld>
            <a:endParaRPr lang="en-US" dirty="0"/>
          </a:p>
        </p:txBody>
      </p:sp>
    </p:spTree>
    <p:extLst>
      <p:ext uri="{BB962C8B-B14F-4D97-AF65-F5344CB8AC3E}">
        <p14:creationId xmlns:p14="http://schemas.microsoft.com/office/powerpoint/2010/main" val="4044411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4234D-9C2D-A22F-F80A-015CCCCCA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AF98B-7A12-2977-1867-B506CC058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7AF57-573B-AF58-D05A-CBE8AFD0EB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C2D556-88FC-EBF6-097A-F153486D4117}"/>
              </a:ext>
            </a:extLst>
          </p:cNvPr>
          <p:cNvSpPr>
            <a:spLocks noGrp="1"/>
          </p:cNvSpPr>
          <p:nvPr>
            <p:ph type="sldNum" sz="quarter" idx="10"/>
          </p:nvPr>
        </p:nvSpPr>
        <p:spPr/>
        <p:txBody>
          <a:bodyPr/>
          <a:lstStyle/>
          <a:p>
            <a:fld id="{EB188810-CB9B-45BE-93E0-07A843B11C6F}" type="slidenum">
              <a:rPr lang="en-US" smtClean="0"/>
              <a:t>5</a:t>
            </a:fld>
            <a:endParaRPr lang="en-US" dirty="0"/>
          </a:p>
        </p:txBody>
      </p:sp>
    </p:spTree>
    <p:extLst>
      <p:ext uri="{BB962C8B-B14F-4D97-AF65-F5344CB8AC3E}">
        <p14:creationId xmlns:p14="http://schemas.microsoft.com/office/powerpoint/2010/main" val="236293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6</a:t>
            </a:fld>
            <a:endParaRPr lang="en-US" dirty="0"/>
          </a:p>
        </p:txBody>
      </p:sp>
    </p:spTree>
    <p:extLst>
      <p:ext uri="{BB962C8B-B14F-4D97-AF65-F5344CB8AC3E}">
        <p14:creationId xmlns:p14="http://schemas.microsoft.com/office/powerpoint/2010/main" val="391142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BB765-6839-1F27-0AE7-0985C7346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F44FD-1986-EFEE-D4F0-DE241C9CD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24403-8827-0887-AA05-ED8672C958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3C8110-C186-F62A-2BBD-71B684A04753}"/>
              </a:ext>
            </a:extLst>
          </p:cNvPr>
          <p:cNvSpPr>
            <a:spLocks noGrp="1"/>
          </p:cNvSpPr>
          <p:nvPr>
            <p:ph type="sldNum" sz="quarter" idx="10"/>
          </p:nvPr>
        </p:nvSpPr>
        <p:spPr/>
        <p:txBody>
          <a:bodyPr/>
          <a:lstStyle/>
          <a:p>
            <a:fld id="{EB188810-CB9B-45BE-93E0-07A843B11C6F}" type="slidenum">
              <a:rPr lang="en-US" smtClean="0"/>
              <a:t>7</a:t>
            </a:fld>
            <a:endParaRPr lang="en-US" dirty="0"/>
          </a:p>
        </p:txBody>
      </p:sp>
    </p:spTree>
    <p:extLst>
      <p:ext uri="{BB962C8B-B14F-4D97-AF65-F5344CB8AC3E}">
        <p14:creationId xmlns:p14="http://schemas.microsoft.com/office/powerpoint/2010/main" val="1929297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8</a:t>
            </a:fld>
            <a:endParaRPr lang="en-US" dirty="0"/>
          </a:p>
        </p:txBody>
      </p:sp>
    </p:spTree>
    <p:extLst>
      <p:ext uri="{BB962C8B-B14F-4D97-AF65-F5344CB8AC3E}">
        <p14:creationId xmlns:p14="http://schemas.microsoft.com/office/powerpoint/2010/main" val="357719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9</a:t>
            </a:fld>
            <a:endParaRPr lang="en-US" dirty="0"/>
          </a:p>
        </p:txBody>
      </p:sp>
    </p:spTree>
    <p:extLst>
      <p:ext uri="{BB962C8B-B14F-4D97-AF65-F5344CB8AC3E}">
        <p14:creationId xmlns:p14="http://schemas.microsoft.com/office/powerpoint/2010/main" val="149477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3772830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2257873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1179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2836996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67076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403779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1381610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2552156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2211809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355373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133795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68910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23858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3105669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F0CD0-4712-4C5C-B130-5C52633BD6AC}" type="datetimeFigureOut">
              <a:rPr lang="en-US" smtClean="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dirty="0"/>
          </a:p>
        </p:txBody>
      </p:sp>
    </p:spTree>
    <p:extLst>
      <p:ext uri="{BB962C8B-B14F-4D97-AF65-F5344CB8AC3E}">
        <p14:creationId xmlns:p14="http://schemas.microsoft.com/office/powerpoint/2010/main" val="212582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dirty="0"/>
          </a:p>
        </p:txBody>
      </p:sp>
      <p:sp>
        <p:nvSpPr>
          <p:cNvPr id="5" name="Date Placeholder 4"/>
          <p:cNvSpPr>
            <a:spLocks noGrp="1"/>
          </p:cNvSpPr>
          <p:nvPr>
            <p:ph type="dt" sz="half" idx="10"/>
          </p:nvPr>
        </p:nvSpPr>
        <p:spPr/>
        <p:txBody>
          <a:bodyPr/>
          <a:lstStyle/>
          <a:p>
            <a:fld id="{FA0F0CD0-4712-4C5C-B130-5C52633BD6AC}" type="datetimeFigureOut">
              <a:rPr lang="en-US" smtClean="0"/>
              <a:t>2/22/2024</a:t>
            </a:fld>
            <a:endParaRPr lang="en-US" dirty="0"/>
          </a:p>
        </p:txBody>
      </p:sp>
    </p:spTree>
    <p:extLst>
      <p:ext uri="{BB962C8B-B14F-4D97-AF65-F5344CB8AC3E}">
        <p14:creationId xmlns:p14="http://schemas.microsoft.com/office/powerpoint/2010/main" val="68635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0F0CD0-4712-4C5C-B130-5C52633BD6AC}" type="datetimeFigureOut">
              <a:rPr lang="en-US" smtClean="0"/>
              <a:t>2/22/2024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E2917FE-5F8C-4A08-8871-9A0F879347BC}" type="slidenum">
              <a:rPr lang="en-US" smtClean="0"/>
              <a:t>‹#›</a:t>
            </a:fld>
            <a:endParaRPr lang="en-US" dirty="0"/>
          </a:p>
        </p:txBody>
      </p:sp>
    </p:spTree>
    <p:extLst>
      <p:ext uri="{BB962C8B-B14F-4D97-AF65-F5344CB8AC3E}">
        <p14:creationId xmlns:p14="http://schemas.microsoft.com/office/powerpoint/2010/main" val="23226027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2.xml"/><Relationship Id="rId7" Type="http://schemas.openxmlformats.org/officeDocument/2006/relationships/image" Target="../media/image27.jp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3.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fif"/><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fif"/><Relationship Id="rId5" Type="http://schemas.openxmlformats.org/officeDocument/2006/relationships/image" Target="../media/image7.jfif"/><Relationship Id="rId4" Type="http://schemas.openxmlformats.org/officeDocument/2006/relationships/image" Target="../media/image6.jf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07922" y="340507"/>
            <a:ext cx="5898433" cy="3635532"/>
          </a:xfrm>
        </p:spPr>
        <p:txBody>
          <a:bodyPr>
            <a:normAutofit/>
          </a:bodyPr>
          <a:lstStyle/>
          <a:p>
            <a:pPr algn="l">
              <a:lnSpc>
                <a:spcPct val="90000"/>
              </a:lnSpc>
            </a:pPr>
            <a:r>
              <a:rPr lang="en-US" sz="4400" b="1" dirty="0"/>
              <a:t> </a:t>
            </a:r>
            <a:r>
              <a:rPr lang="en-US" sz="4000" b="1" dirty="0"/>
              <a:t>CITY OF ST.      AUGUSTINE BEACH </a:t>
            </a:r>
            <a:br>
              <a:rPr lang="en-US" sz="1400" b="1" dirty="0"/>
            </a:br>
            <a:br>
              <a:rPr lang="en-US" sz="1400" b="1" dirty="0"/>
            </a:br>
            <a:r>
              <a:rPr lang="en-US" sz="1400" b="1" dirty="0"/>
              <a:t>Hurricane Preparation &amp; Our NPDES Program</a:t>
            </a:r>
          </a:p>
        </p:txBody>
      </p:sp>
      <p:sp>
        <p:nvSpPr>
          <p:cNvPr id="3" name="Subtitle 2"/>
          <p:cNvSpPr>
            <a:spLocks noGrp="1"/>
          </p:cNvSpPr>
          <p:nvPr>
            <p:ph type="subTitle" idx="1"/>
          </p:nvPr>
        </p:nvSpPr>
        <p:spPr>
          <a:xfrm>
            <a:off x="5024032" y="4082355"/>
            <a:ext cx="3928844" cy="1312429"/>
          </a:xfrm>
        </p:spPr>
        <p:txBody>
          <a:bodyPr>
            <a:normAutofit/>
          </a:bodyPr>
          <a:lstStyle/>
          <a:p>
            <a:pPr algn="l"/>
            <a:r>
              <a:rPr lang="en-US" sz="1000" dirty="0"/>
              <a:t>Derek Sands, City Engineering Inspector</a:t>
            </a:r>
          </a:p>
        </p:txBody>
      </p:sp>
      <p:pic>
        <p:nvPicPr>
          <p:cNvPr id="6" name="Picture 5" descr="A round emblem with a beach and a pier&#10;&#10;Description automatically generated">
            <a:extLst>
              <a:ext uri="{FF2B5EF4-FFF2-40B4-BE49-F238E27FC236}">
                <a16:creationId xmlns:a16="http://schemas.microsoft.com/office/drawing/2014/main" id="{1E154C5B-E724-85A5-A5FA-274DD8BFFF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 t="14440" r="-272" b="17991"/>
          <a:stretch/>
        </p:blipFill>
        <p:spPr>
          <a:xfrm>
            <a:off x="332012" y="-16932"/>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5" name="Picture 4" descr="A map of a hurricane&#10;&#10;Description automatically generated">
            <a:extLst>
              <a:ext uri="{FF2B5EF4-FFF2-40B4-BE49-F238E27FC236}">
                <a16:creationId xmlns:a16="http://schemas.microsoft.com/office/drawing/2014/main" id="{391CF121-F215-E950-182C-7BB08F09E3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478" r="-1" b="17868"/>
          <a:stretch/>
        </p:blipFill>
        <p:spPr>
          <a:xfrm>
            <a:off x="-656" y="3433493"/>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29" name="Straight Connector 28">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22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39" cy="1320800"/>
          </a:xfrm>
        </p:spPr>
        <p:txBody>
          <a:bodyPr>
            <a:normAutofit/>
          </a:bodyPr>
          <a:lstStyle/>
          <a:p>
            <a:r>
              <a:rPr lang="en-US" dirty="0">
                <a:latin typeface="Bahnschrift Light" panose="020B0502040204020203" pitchFamily="34" charset="0"/>
              </a:rPr>
              <a:t>How Can We Prepare</a:t>
            </a:r>
          </a:p>
        </p:txBody>
      </p:sp>
      <p:pic>
        <p:nvPicPr>
          <p:cNvPr id="10" name="Picture 9" descr="A person holding a cell phone to her ear&#10;&#10;Description automatically generated">
            <a:extLst>
              <a:ext uri="{FF2B5EF4-FFF2-40B4-BE49-F238E27FC236}">
                <a16:creationId xmlns:a16="http://schemas.microsoft.com/office/drawing/2014/main" id="{23D5CD5B-FCD5-B23E-C0CC-57BA1ABEE6C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7174" r="23670" b="2"/>
          <a:stretch/>
        </p:blipFill>
        <p:spPr>
          <a:xfrm>
            <a:off x="1" y="10"/>
            <a:ext cx="2032191" cy="2285990"/>
          </a:xfrm>
          <a:custGeom>
            <a:avLst/>
            <a:gdLst/>
            <a:ahLst/>
            <a:cxnLst/>
            <a:rect l="l" t="t" r="r" b="b"/>
            <a:pathLst>
              <a:path w="2032191" h="2286000">
                <a:moveTo>
                  <a:pt x="0" y="0"/>
                </a:moveTo>
                <a:lnTo>
                  <a:pt x="1676558" y="0"/>
                </a:lnTo>
                <a:lnTo>
                  <a:pt x="2032191" y="2286000"/>
                </a:lnTo>
                <a:lnTo>
                  <a:pt x="0" y="2286000"/>
                </a:lnTo>
                <a:close/>
              </a:path>
            </a:pathLst>
          </a:custGeom>
        </p:spPr>
      </p:pic>
      <p:pic>
        <p:nvPicPr>
          <p:cNvPr id="8" name="Picture 7" descr="A yellow and black barrel with a green container&#10;&#10;Description automatically generated">
            <a:extLst>
              <a:ext uri="{FF2B5EF4-FFF2-40B4-BE49-F238E27FC236}">
                <a16:creationId xmlns:a16="http://schemas.microsoft.com/office/drawing/2014/main" id="{CA89582F-9F3A-1EF8-1135-0C26652629DA}"/>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7006" r="24282" b="-3"/>
          <a:stretch/>
        </p:blipFill>
        <p:spPr>
          <a:xfrm>
            <a:off x="1" y="2286001"/>
            <a:ext cx="2388151" cy="2288103"/>
          </a:xfrm>
          <a:custGeom>
            <a:avLst/>
            <a:gdLst/>
            <a:ahLst/>
            <a:cxnLst/>
            <a:rect l="l" t="t" r="r" b="b"/>
            <a:pathLst>
              <a:path w="2388151" h="2288103">
                <a:moveTo>
                  <a:pt x="0" y="0"/>
                </a:moveTo>
                <a:lnTo>
                  <a:pt x="2032191" y="0"/>
                </a:lnTo>
                <a:lnTo>
                  <a:pt x="2388151" y="2288103"/>
                </a:lnTo>
                <a:lnTo>
                  <a:pt x="95581" y="2288103"/>
                </a:lnTo>
                <a:lnTo>
                  <a:pt x="0" y="1717652"/>
                </a:lnTo>
                <a:close/>
              </a:path>
            </a:pathLst>
          </a:custGeom>
        </p:spPr>
      </p:pic>
      <p:cxnSp>
        <p:nvCxnSpPr>
          <p:cNvPr id="32" name="Straight Connector 31">
            <a:extLst>
              <a:ext uri="{FF2B5EF4-FFF2-40B4-BE49-F238E27FC236}">
                <a16:creationId xmlns:a16="http://schemas.microsoft.com/office/drawing/2014/main" id="{B3F79EE1-6AC0-45FE-8BB0-BEE28C601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86000"/>
            <a:ext cx="20627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ag of trash next to a pile of sticks&#10;&#10;Description automatically generated">
            <a:extLst>
              <a:ext uri="{FF2B5EF4-FFF2-40B4-BE49-F238E27FC236}">
                <a16:creationId xmlns:a16="http://schemas.microsoft.com/office/drawing/2014/main" id="{41354380-2221-370E-C43B-3296B6364C2F}"/>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9911" r="14285" b="-2"/>
          <a:stretch/>
        </p:blipFill>
        <p:spPr>
          <a:xfrm>
            <a:off x="95582" y="4574104"/>
            <a:ext cx="2648210" cy="2283897"/>
          </a:xfrm>
          <a:custGeom>
            <a:avLst/>
            <a:gdLst/>
            <a:ahLst/>
            <a:cxnLst/>
            <a:rect l="l" t="t" r="r" b="b"/>
            <a:pathLst>
              <a:path w="2648210" h="2283897">
                <a:moveTo>
                  <a:pt x="0" y="0"/>
                </a:moveTo>
                <a:lnTo>
                  <a:pt x="2292570" y="0"/>
                </a:lnTo>
                <a:lnTo>
                  <a:pt x="2630980" y="2175293"/>
                </a:lnTo>
                <a:lnTo>
                  <a:pt x="2631314" y="2175293"/>
                </a:lnTo>
                <a:lnTo>
                  <a:pt x="2648210" y="2283897"/>
                </a:lnTo>
                <a:lnTo>
                  <a:pt x="382674" y="2283897"/>
                </a:lnTo>
                <a:close/>
              </a:path>
            </a:pathLst>
          </a:custGeom>
        </p:spPr>
      </p:pic>
      <p:cxnSp>
        <p:nvCxnSpPr>
          <p:cNvPr id="33" name="Straight Connector 32">
            <a:extLst>
              <a:ext uri="{FF2B5EF4-FFF2-40B4-BE49-F238E27FC236}">
                <a16:creationId xmlns:a16="http://schemas.microsoft.com/office/drawing/2014/main" id="{8766F213-9FE6-4D9F-8346-B351CC0B0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68" y="4574104"/>
            <a:ext cx="2346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Isosceles Triangle 8">
            <a:extLst>
              <a:ext uri="{FF2B5EF4-FFF2-40B4-BE49-F238E27FC236}">
                <a16:creationId xmlns:a16="http://schemas.microsoft.com/office/drawing/2014/main" id="{03F91B8C-9F3A-4995-AD65-9177B4966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2849562" y="2160589"/>
            <a:ext cx="6424439" cy="3880773"/>
          </a:xfrm>
        </p:spPr>
        <p:txBody>
          <a:bodyPr>
            <a:normAutofit/>
          </a:bodyPr>
          <a:lstStyle/>
          <a:p>
            <a:pPr marL="274320" indent="-274320" defTabSz="914400">
              <a:spcBef>
                <a:spcPct val="20000"/>
              </a:spcBef>
              <a:buClr>
                <a:srgbClr val="0BD0D9"/>
              </a:buClr>
              <a:buSzPct val="95000"/>
              <a:buFont typeface="Wingdings 2"/>
              <a:buChar char=""/>
            </a:pPr>
            <a:r>
              <a:rPr lang="en-US" dirty="0">
                <a:latin typeface="Bahnschrift Light" panose="020B0502040204020203" pitchFamily="34" charset="0"/>
              </a:rPr>
              <a:t>Always ensure yard clippings and debris do not enter stormwater systems by blowing into the road, swale, or ditch. </a:t>
            </a:r>
          </a:p>
          <a:p>
            <a:pPr marL="274320" indent="-274320" defTabSz="914400">
              <a:spcBef>
                <a:spcPct val="20000"/>
              </a:spcBef>
              <a:buClr>
                <a:srgbClr val="0BD0D9"/>
              </a:buClr>
              <a:buSzPct val="95000"/>
              <a:buFont typeface="Wingdings 2"/>
              <a:buChar char=""/>
            </a:pPr>
            <a:r>
              <a:rPr lang="en-US" dirty="0">
                <a:latin typeface="Bahnschrift Light" panose="020B0502040204020203" pitchFamily="34" charset="0"/>
              </a:rPr>
              <a:t>Properly secure/dispose of motor oil or other vehicle related fluids.</a:t>
            </a:r>
          </a:p>
          <a:p>
            <a:pPr marL="274320" indent="-274320" defTabSz="914400">
              <a:spcBef>
                <a:spcPct val="20000"/>
              </a:spcBef>
              <a:buClr>
                <a:srgbClr val="0BD0D9"/>
              </a:buClr>
              <a:buSzPct val="95000"/>
              <a:buFont typeface="Wingdings 2"/>
              <a:buChar char=""/>
            </a:pPr>
            <a:r>
              <a:rPr lang="en-US" dirty="0">
                <a:latin typeface="Bahnschrift Light" panose="020B0502040204020203" pitchFamily="34" charset="0"/>
              </a:rPr>
              <a:t>Do not dump, pour, spill, or drop any sort of  pollutants into our stormwater system (this includes driveways, sidewalks, streets, storm drains, etc.)</a:t>
            </a:r>
          </a:p>
          <a:p>
            <a:pPr marL="274320" lvl="0" indent="-274320" defTabSz="914400">
              <a:spcBef>
                <a:spcPct val="20000"/>
              </a:spcBef>
              <a:buClr>
                <a:srgbClr val="0BD0D9"/>
              </a:buClr>
              <a:buSzPct val="95000"/>
              <a:buFont typeface="Wingdings 2"/>
              <a:buChar char=""/>
            </a:pPr>
            <a:r>
              <a:rPr lang="en-US" dirty="0">
                <a:latin typeface="Bahnschrift Light" panose="020B0502040204020203" pitchFamily="34" charset="0"/>
              </a:rPr>
              <a:t>Immediately report stormwater pollution or questionable discharges to the storm sewer system or local waterways.</a:t>
            </a:r>
          </a:p>
          <a:p>
            <a:endParaRPr lang="en-US" dirty="0"/>
          </a:p>
        </p:txBody>
      </p:sp>
    </p:spTree>
    <p:extLst>
      <p:ext uri="{BB962C8B-B14F-4D97-AF65-F5344CB8AC3E}">
        <p14:creationId xmlns:p14="http://schemas.microsoft.com/office/powerpoint/2010/main" val="50976456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34803" y="820270"/>
            <a:ext cx="4512989" cy="2227730"/>
          </a:xfrm>
        </p:spPr>
        <p:txBody>
          <a:bodyPr anchor="ctr">
            <a:normAutofit/>
          </a:bodyPr>
          <a:lstStyle/>
          <a:p>
            <a:r>
              <a:rPr lang="en-US" b="1" dirty="0">
                <a:latin typeface="Arial" panose="020B0604020202020204" pitchFamily="34" charset="0"/>
                <a:cs typeface="Arial" panose="020B0604020202020204" pitchFamily="34" charset="0"/>
              </a:rPr>
              <a:t>When to Report:</a:t>
            </a: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7742" y="2251837"/>
            <a:ext cx="4512988" cy="3317938"/>
          </a:xfrm>
        </p:spPr>
        <p:txBody>
          <a:bodyPr anchor="t">
            <a:normAutofit/>
          </a:bodyPr>
          <a:lstStyle/>
          <a:p>
            <a:pPr marL="0" lvl="0" indent="0" defTabSz="914400">
              <a:spcBef>
                <a:spcPct val="20000"/>
              </a:spcBef>
              <a:buClr>
                <a:srgbClr val="0BD0D9"/>
              </a:buClr>
              <a:buSzPct val="95000"/>
              <a:buNone/>
            </a:pPr>
            <a:r>
              <a:rPr lang="en-US" sz="2800" b="1" dirty="0">
                <a:solidFill>
                  <a:schemeClr val="accent1"/>
                </a:solidFill>
                <a:latin typeface="Bahnschrift Light" panose="020B0502040204020203" pitchFamily="34" charset="0"/>
              </a:rPr>
              <a:t>IF YOU SMELL…</a:t>
            </a:r>
          </a:p>
          <a:p>
            <a:pPr marL="0" lvl="0" indent="0" defTabSz="914400">
              <a:spcBef>
                <a:spcPct val="20000"/>
              </a:spcBef>
              <a:buClr>
                <a:srgbClr val="0BD0D9"/>
              </a:buClr>
              <a:buSzPct val="95000"/>
              <a:buNone/>
            </a:pPr>
            <a:endParaRPr lang="en-US" sz="2800" b="1" dirty="0">
              <a:solidFill>
                <a:schemeClr val="accent1"/>
              </a:solidFill>
              <a:latin typeface="Bahnschrift Light" panose="020B0502040204020203" pitchFamily="34" charset="0"/>
            </a:endParaRPr>
          </a:p>
          <a:p>
            <a:pPr marL="274320" lvl="0" indent="-274320" defTabSz="914400">
              <a:spcBef>
                <a:spcPct val="20000"/>
              </a:spcBef>
              <a:buClr>
                <a:srgbClr val="0BD0D9"/>
              </a:buClr>
              <a:buSzPct val="95000"/>
              <a:buFont typeface="Wingdings 2"/>
              <a:buChar char=""/>
            </a:pPr>
            <a:r>
              <a:rPr lang="en-US" sz="2800" dirty="0">
                <a:solidFill>
                  <a:schemeClr val="accent1"/>
                </a:solidFill>
                <a:latin typeface="Bahnschrift Light" panose="020B0502040204020203" pitchFamily="34" charset="0"/>
              </a:rPr>
              <a:t>Odors are an immediate indicator of some sort of pollution.</a:t>
            </a:r>
          </a:p>
          <a:p>
            <a:endParaRPr lang="en-US"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31292974"/>
              </p:ext>
            </p:extLst>
          </p:nvPr>
        </p:nvGraphicFramePr>
        <p:xfrm>
          <a:off x="7749834" y="1292730"/>
          <a:ext cx="3856775" cy="3660270"/>
        </p:xfrm>
        <a:graphic>
          <a:graphicData uri="http://schemas.openxmlformats.org/drawingml/2006/table">
            <a:tbl>
              <a:tblPr firstRow="1" bandRow="1">
                <a:tableStyleId>{5C22544A-7EE6-4342-B048-85BDC9FD1C3A}</a:tableStyleId>
              </a:tblPr>
              <a:tblGrid>
                <a:gridCol w="1916167">
                  <a:extLst>
                    <a:ext uri="{9D8B030D-6E8A-4147-A177-3AD203B41FA5}">
                      <a16:colId xmlns:a16="http://schemas.microsoft.com/office/drawing/2014/main" val="20000"/>
                    </a:ext>
                  </a:extLst>
                </a:gridCol>
                <a:gridCol w="1940608">
                  <a:extLst>
                    <a:ext uri="{9D8B030D-6E8A-4147-A177-3AD203B41FA5}">
                      <a16:colId xmlns:a16="http://schemas.microsoft.com/office/drawing/2014/main" val="20001"/>
                    </a:ext>
                  </a:extLst>
                </a:gridCol>
              </a:tblGrid>
              <a:tr h="387144">
                <a:tc>
                  <a:txBody>
                    <a:bodyPr/>
                    <a:lstStyle/>
                    <a:p>
                      <a:pPr algn="ctr"/>
                      <a:r>
                        <a:rPr lang="en-US" sz="1700" dirty="0"/>
                        <a:t>Odor</a:t>
                      </a:r>
                    </a:p>
                  </a:txBody>
                  <a:tcPr marL="87987" marR="87987" marT="43994" marB="43994"/>
                </a:tc>
                <a:tc>
                  <a:txBody>
                    <a:bodyPr/>
                    <a:lstStyle/>
                    <a:p>
                      <a:pPr algn="ctr"/>
                      <a:r>
                        <a:rPr lang="en-US" sz="1700" dirty="0"/>
                        <a:t>Causes</a:t>
                      </a:r>
                    </a:p>
                  </a:txBody>
                  <a:tcPr marL="87987" marR="87987" marT="43994" marB="43994"/>
                </a:tc>
                <a:extLst>
                  <a:ext uri="{0D108BD9-81ED-4DB2-BD59-A6C34878D82A}">
                    <a16:rowId xmlns:a16="http://schemas.microsoft.com/office/drawing/2014/main" val="10000"/>
                  </a:ext>
                </a:extLst>
              </a:tr>
              <a:tr h="1179029">
                <a:tc>
                  <a:txBody>
                    <a:bodyPr/>
                    <a:lstStyle/>
                    <a:p>
                      <a:r>
                        <a:rPr lang="en-US" sz="1700" b="1" dirty="0"/>
                        <a:t>Rotten eggs/hydrogen</a:t>
                      </a:r>
                      <a:r>
                        <a:rPr lang="en-US" sz="1700" b="1" baseline="0" dirty="0"/>
                        <a:t> sulfide</a:t>
                      </a:r>
                      <a:endParaRPr lang="en-US" sz="1700" b="1" dirty="0"/>
                    </a:p>
                  </a:txBody>
                  <a:tcPr marL="87987" marR="87987" marT="43994" marB="43994"/>
                </a:tc>
                <a:tc>
                  <a:txBody>
                    <a:bodyPr/>
                    <a:lstStyle/>
                    <a:p>
                      <a:r>
                        <a:rPr lang="en-US" sz="1700" dirty="0"/>
                        <a:t>Raw sewage, decomposing organic matter, lack of oxygen</a:t>
                      </a:r>
                    </a:p>
                  </a:txBody>
                  <a:tcPr marL="87987" marR="87987" marT="43994" marB="43994"/>
                </a:tc>
                <a:extLst>
                  <a:ext uri="{0D108BD9-81ED-4DB2-BD59-A6C34878D82A}">
                    <a16:rowId xmlns:a16="http://schemas.microsoft.com/office/drawing/2014/main" val="10001"/>
                  </a:ext>
                </a:extLst>
              </a:tr>
              <a:tr h="651106">
                <a:tc>
                  <a:txBody>
                    <a:bodyPr/>
                    <a:lstStyle/>
                    <a:p>
                      <a:r>
                        <a:rPr lang="en-US" sz="1700" b="1" dirty="0"/>
                        <a:t>Sharp,</a:t>
                      </a:r>
                      <a:r>
                        <a:rPr lang="en-US" sz="1700" b="1" baseline="0" dirty="0"/>
                        <a:t> pungent odor</a:t>
                      </a:r>
                      <a:endParaRPr lang="en-US" sz="1700" b="1" dirty="0"/>
                    </a:p>
                  </a:txBody>
                  <a:tcPr marL="87987" marR="87987" marT="43994" marB="43994"/>
                </a:tc>
                <a:tc>
                  <a:txBody>
                    <a:bodyPr/>
                    <a:lstStyle/>
                    <a:p>
                      <a:r>
                        <a:rPr lang="en-US" sz="1700" dirty="0"/>
                        <a:t>Chemicals</a:t>
                      </a:r>
                      <a:r>
                        <a:rPr lang="en-US" sz="1700" baseline="0" dirty="0"/>
                        <a:t> or pesticides</a:t>
                      </a:r>
                      <a:endParaRPr lang="en-US" sz="1700" dirty="0"/>
                    </a:p>
                  </a:txBody>
                  <a:tcPr marL="87987" marR="87987" marT="43994" marB="43994"/>
                </a:tc>
                <a:extLst>
                  <a:ext uri="{0D108BD9-81ED-4DB2-BD59-A6C34878D82A}">
                    <a16:rowId xmlns:a16="http://schemas.microsoft.com/office/drawing/2014/main" val="10002"/>
                  </a:ext>
                </a:extLst>
              </a:tr>
              <a:tr h="1442991">
                <a:tc>
                  <a:txBody>
                    <a:bodyPr/>
                    <a:lstStyle/>
                    <a:p>
                      <a:r>
                        <a:rPr lang="en-US" sz="1700" b="1" dirty="0"/>
                        <a:t>Gasoline,</a:t>
                      </a:r>
                      <a:r>
                        <a:rPr lang="en-US" sz="1700" b="1" baseline="0" dirty="0"/>
                        <a:t> petroleum</a:t>
                      </a:r>
                      <a:endParaRPr lang="en-US" sz="1700" b="1" dirty="0"/>
                    </a:p>
                  </a:txBody>
                  <a:tcPr marL="87987" marR="87987" marT="43994" marB="43994"/>
                </a:tc>
                <a:tc>
                  <a:txBody>
                    <a:bodyPr/>
                    <a:lstStyle/>
                    <a:p>
                      <a:r>
                        <a:rPr lang="en-US" sz="1700" dirty="0"/>
                        <a:t>Industrial</a:t>
                      </a:r>
                      <a:r>
                        <a:rPr lang="en-US" sz="1700" baseline="0" dirty="0"/>
                        <a:t> discharge, illegal dumping of wastes, waste water</a:t>
                      </a:r>
                      <a:endParaRPr lang="en-US" sz="1700" dirty="0"/>
                    </a:p>
                  </a:txBody>
                  <a:tcPr marL="87987" marR="87987" marT="43994" marB="4399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21726003"/>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F9BB96DC-7257-4310-AA48-BEE9B2B2DA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6" name="Freeform 14">
              <a:extLst>
                <a:ext uri="{FF2B5EF4-FFF2-40B4-BE49-F238E27FC236}">
                  <a16:creationId xmlns:a16="http://schemas.microsoft.com/office/drawing/2014/main" id="{A199C6C8-798B-4D00-8C47-F1D5A88678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17" name="Straight Connector 16">
              <a:extLst>
                <a:ext uri="{FF2B5EF4-FFF2-40B4-BE49-F238E27FC236}">
                  <a16:creationId xmlns:a16="http://schemas.microsoft.com/office/drawing/2014/main" id="{BCB0BF1B-F83E-41D6-83B4-76BB733C50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5DD6DAC-841F-44E8-B772-3B0CC4F9D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0A20FCD-ACEB-47CE-B31B-91C08ADA4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Rectangle 25">
              <a:extLst>
                <a:ext uri="{FF2B5EF4-FFF2-40B4-BE49-F238E27FC236}">
                  <a16:creationId xmlns:a16="http://schemas.microsoft.com/office/drawing/2014/main" id="{7A2B1C25-C94E-4302-99B8-C7A8AFE4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Isosceles Triangle 30">
              <a:extLst>
                <a:ext uri="{FF2B5EF4-FFF2-40B4-BE49-F238E27FC236}">
                  <a16:creationId xmlns:a16="http://schemas.microsoft.com/office/drawing/2014/main" id="{96AEEF64-15E5-4241-B44E-FD39BF126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Rectangle 27">
              <a:extLst>
                <a:ext uri="{FF2B5EF4-FFF2-40B4-BE49-F238E27FC236}">
                  <a16:creationId xmlns:a16="http://schemas.microsoft.com/office/drawing/2014/main" id="{3CE4991B-2483-477C-A8EF-EA0D3A37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Rectangle 28">
              <a:extLst>
                <a:ext uri="{FF2B5EF4-FFF2-40B4-BE49-F238E27FC236}">
                  <a16:creationId xmlns:a16="http://schemas.microsoft.com/office/drawing/2014/main" id="{C57CCE68-31BF-4CB2-A1BA-20C70F17D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4" name="Rectangle 29">
              <a:extLst>
                <a:ext uri="{FF2B5EF4-FFF2-40B4-BE49-F238E27FC236}">
                  <a16:creationId xmlns:a16="http://schemas.microsoft.com/office/drawing/2014/main" id="{FC67EFBD-5CEA-432B-8051-6A7B3E06D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Isosceles Triangle 34">
              <a:extLst>
                <a:ext uri="{FF2B5EF4-FFF2-40B4-BE49-F238E27FC236}">
                  <a16:creationId xmlns:a16="http://schemas.microsoft.com/office/drawing/2014/main" id="{1FF74FE3-9906-485E-94D7-2AA34D927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p:cNvSpPr>
            <a:spLocks noGrp="1"/>
          </p:cNvSpPr>
          <p:nvPr>
            <p:ph type="title"/>
          </p:nvPr>
        </p:nvSpPr>
        <p:spPr>
          <a:xfrm>
            <a:off x="-372741" y="1008604"/>
            <a:ext cx="8288035" cy="1095059"/>
          </a:xfrm>
        </p:spPr>
        <p:txBody>
          <a:bodyPr vert="horz" lIns="91440" tIns="45720" rIns="91440" bIns="45720" rtlCol="0" anchor="b">
            <a:normAutofit/>
          </a:bodyPr>
          <a:lstStyle/>
          <a:p>
            <a:pPr algn="ctr"/>
            <a:r>
              <a:rPr lang="en-US" sz="4800" b="1" dirty="0">
                <a:latin typeface="Arial Black" panose="020B0A04020102020204" pitchFamily="34" charset="0"/>
              </a:rPr>
              <a:t>IF YOU SEE…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835" y="2420370"/>
            <a:ext cx="2473418" cy="272769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844" y="2420370"/>
            <a:ext cx="3094962" cy="239100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003" y="2420370"/>
            <a:ext cx="2657133" cy="20087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083" y="2420370"/>
            <a:ext cx="3000948" cy="2247813"/>
          </a:xfrm>
          <a:prstGeom prst="rect">
            <a:avLst/>
          </a:prstGeom>
        </p:spPr>
      </p:pic>
    </p:spTree>
    <p:extLst>
      <p:ext uri="{BB962C8B-B14F-4D97-AF65-F5344CB8AC3E}">
        <p14:creationId xmlns:p14="http://schemas.microsoft.com/office/powerpoint/2010/main" val="377268623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2686328" cy="3510776"/>
          </a:xfrm>
          <a:prstGeom prst="rect">
            <a:avLst/>
          </a:prstGeom>
          <a:solidFill>
            <a:srgbClr val="FFFFFF"/>
          </a:solidFill>
          <a:ln w="63500">
            <a:solidFill>
              <a:srgbClr val="61623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34" y="1318924"/>
            <a:ext cx="2400376" cy="1812871"/>
          </a:xfrm>
          <a:prstGeom prst="rect">
            <a:avLst/>
          </a:prstGeom>
        </p:spPr>
      </p:pic>
      <p:sp>
        <p:nvSpPr>
          <p:cNvPr id="15" name="Rectangle 14">
            <a:extLst>
              <a:ext uri="{FF2B5EF4-FFF2-40B4-BE49-F238E27FC236}">
                <a16:creationId xmlns:a16="http://schemas.microsoft.com/office/drawing/2014/main" id="{25C29AA3-A1AC-448F-A505-87CEAA1D9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7949" y="485804"/>
            <a:ext cx="2686328" cy="3510776"/>
          </a:xfrm>
          <a:prstGeom prst="rect">
            <a:avLst/>
          </a:prstGeom>
          <a:solidFill>
            <a:srgbClr val="FFFFFF"/>
          </a:solidFill>
          <a:ln w="63500">
            <a:solidFill>
              <a:srgbClr val="61623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8169" y="826497"/>
            <a:ext cx="2333643" cy="2800371"/>
          </a:xfrm>
          <a:prstGeom prst="rect">
            <a:avLst/>
          </a:prstGeom>
        </p:spPr>
      </p:pic>
      <p:sp>
        <p:nvSpPr>
          <p:cNvPr id="17" name="Rectangle 16">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866" y="4391880"/>
            <a:ext cx="2333643" cy="1747979"/>
          </a:xfrm>
          <a:prstGeom prst="rect">
            <a:avLst/>
          </a:prstGeom>
        </p:spPr>
      </p:pic>
      <p:sp>
        <p:nvSpPr>
          <p:cNvPr id="19" name="Rectangle 18">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8169" y="4416634"/>
            <a:ext cx="2333643" cy="1741068"/>
          </a:xfrm>
          <a:prstGeom prst="rect">
            <a:avLst/>
          </a:prstGeom>
        </p:spPr>
      </p:pic>
      <p:sp>
        <p:nvSpPr>
          <p:cNvPr id="21" name="Rectangle 20">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G_00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373177" y="1496097"/>
            <a:ext cx="5157201" cy="3867900"/>
          </a:xfrm>
          <a:prstGeom prst="rect">
            <a:avLst/>
          </a:prstGeom>
        </p:spPr>
      </p:pic>
    </p:spTree>
    <p:extLst>
      <p:ext uri="{BB962C8B-B14F-4D97-AF65-F5344CB8AC3E}">
        <p14:creationId xmlns:p14="http://schemas.microsoft.com/office/powerpoint/2010/main" val="73885772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489" r="2" b="2"/>
          <a:stretch/>
        </p:blipFill>
        <p:spPr>
          <a:xfrm>
            <a:off x="6887044" y="-1"/>
            <a:ext cx="4661488" cy="310420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1741" r="-1" b="-1"/>
          <a:stretch/>
        </p:blipFill>
        <p:spPr>
          <a:xfrm>
            <a:off x="5419264" y="3265081"/>
            <a:ext cx="6129269" cy="359292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864" r="1" b="11210"/>
          <a:stretch/>
        </p:blipFill>
        <p:spPr>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37588" r="1" b="1"/>
          <a:stretch/>
        </p:blipFill>
        <p:spPr>
          <a:xfrm>
            <a:off x="643468" y="4080064"/>
            <a:ext cx="4614333" cy="2156145"/>
          </a:xfrm>
          <a:prstGeom prst="rect">
            <a:avLst/>
          </a:prstGeom>
        </p:spPr>
      </p:pic>
    </p:spTree>
    <p:extLst>
      <p:ext uri="{BB962C8B-B14F-4D97-AF65-F5344CB8AC3E}">
        <p14:creationId xmlns:p14="http://schemas.microsoft.com/office/powerpoint/2010/main" val="381104099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8EC214-C663-FE2B-3973-982B33AFC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D5382-1310-15DD-27F1-2659CA61F6B5}"/>
              </a:ext>
            </a:extLst>
          </p:cNvPr>
          <p:cNvSpPr>
            <a:spLocks noGrp="1"/>
          </p:cNvSpPr>
          <p:nvPr>
            <p:ph type="title"/>
          </p:nvPr>
        </p:nvSpPr>
        <p:spPr>
          <a:xfrm>
            <a:off x="871296" y="914400"/>
            <a:ext cx="8596668" cy="1320800"/>
          </a:xfrm>
        </p:spPr>
        <p:txBody>
          <a:bodyPr>
            <a:normAutofit/>
          </a:bodyPr>
          <a:lstStyle/>
          <a:p>
            <a:r>
              <a:rPr lang="en-US" b="1" dirty="0">
                <a:latin typeface="Arial Black" panose="020B0A04020102020204" pitchFamily="34" charset="0"/>
              </a:rPr>
              <a:t>How To Report:</a:t>
            </a:r>
          </a:p>
        </p:txBody>
      </p:sp>
      <p:sp>
        <p:nvSpPr>
          <p:cNvPr id="3" name="Content Placeholder 2">
            <a:extLst>
              <a:ext uri="{FF2B5EF4-FFF2-40B4-BE49-F238E27FC236}">
                <a16:creationId xmlns:a16="http://schemas.microsoft.com/office/drawing/2014/main" id="{B30477A6-E970-AAA5-4E6B-4D5D674B614C}"/>
              </a:ext>
            </a:extLst>
          </p:cNvPr>
          <p:cNvSpPr>
            <a:spLocks noGrp="1"/>
          </p:cNvSpPr>
          <p:nvPr>
            <p:ph idx="1"/>
          </p:nvPr>
        </p:nvSpPr>
        <p:spPr>
          <a:xfrm>
            <a:off x="871296" y="2169851"/>
            <a:ext cx="4410718" cy="3880773"/>
          </a:xfrm>
        </p:spPr>
        <p:txBody>
          <a:bodyPr>
            <a:normAutofit/>
          </a:bodyPr>
          <a:lstStyle/>
          <a:p>
            <a:pPr marL="274320" lvl="0" indent="-274320" defTabSz="914400">
              <a:spcBef>
                <a:spcPct val="20000"/>
              </a:spcBef>
              <a:buClr>
                <a:srgbClr val="0BD0D9"/>
              </a:buClr>
              <a:buSzPct val="95000"/>
              <a:buFont typeface="Wingdings 2"/>
              <a:buChar char=""/>
            </a:pPr>
            <a:r>
              <a:rPr lang="en-US" dirty="0">
                <a:latin typeface="Arial" panose="020B0604020202020204" pitchFamily="34" charset="0"/>
                <a:cs typeface="Arial" panose="020B0604020202020204" pitchFamily="34" charset="0"/>
              </a:rPr>
              <a:t>Call the City of St. Augustine Beach Public Works Department at </a:t>
            </a:r>
            <a:r>
              <a:rPr lang="en-US" b="1" dirty="0">
                <a:solidFill>
                  <a:schemeClr val="accent1"/>
                </a:solidFill>
                <a:latin typeface="Arial" panose="020B0604020202020204" pitchFamily="34" charset="0"/>
                <a:cs typeface="Arial" panose="020B0604020202020204" pitchFamily="34" charset="0"/>
              </a:rPr>
              <a:t>(904) 471-1119</a:t>
            </a:r>
          </a:p>
          <a:p>
            <a:pPr marL="274320" lvl="0" indent="-274320" defTabSz="914400">
              <a:spcBef>
                <a:spcPct val="20000"/>
              </a:spcBef>
              <a:buClr>
                <a:srgbClr val="0BD0D9"/>
              </a:buClr>
              <a:buSzPct val="95000"/>
              <a:buFont typeface="Wingdings 2"/>
              <a:buChar char=""/>
            </a:pPr>
            <a:r>
              <a:rPr lang="en-US" dirty="0">
                <a:latin typeface="Arial" panose="020B0604020202020204" pitchFamily="34" charset="0"/>
                <a:cs typeface="Arial" panose="020B0604020202020204" pitchFamily="34" charset="0"/>
              </a:rPr>
              <a:t>Email </a:t>
            </a:r>
            <a:r>
              <a:rPr lang="en-US" b="1" dirty="0">
                <a:solidFill>
                  <a:schemeClr val="accent1"/>
                </a:solidFill>
                <a:latin typeface="Arial" panose="020B0604020202020204" pitchFamily="34" charset="0"/>
                <a:cs typeface="Arial" panose="020B0604020202020204" pitchFamily="34" charset="0"/>
              </a:rPr>
              <a:t>Public-Works@cityofsab.org</a:t>
            </a:r>
          </a:p>
          <a:p>
            <a:pPr marL="274320" lvl="0" indent="-274320" defTabSz="914400">
              <a:spcBef>
                <a:spcPct val="20000"/>
              </a:spcBef>
              <a:buClr>
                <a:srgbClr val="0BD0D9"/>
              </a:buClr>
              <a:buSzPct val="95000"/>
              <a:buFont typeface="Wingdings 2"/>
              <a:buChar char=""/>
            </a:pPr>
            <a:r>
              <a:rPr lang="en-US" dirty="0">
                <a:latin typeface="Arial" panose="020B0604020202020204" pitchFamily="34" charset="0"/>
                <a:cs typeface="Arial" panose="020B0604020202020204" pitchFamily="34" charset="0"/>
              </a:rPr>
              <a:t>Use the City of St. Augustine Beach Resident Self-Service webpage that can be found at the bottom of any of our City project pages.</a:t>
            </a:r>
          </a:p>
          <a:p>
            <a:pPr marL="0" lvl="0" indent="0" defTabSz="914400">
              <a:spcBef>
                <a:spcPct val="20000"/>
              </a:spcBef>
              <a:buClr>
                <a:srgbClr val="0BD0D9"/>
              </a:buClr>
              <a:buSzPct val="95000"/>
              <a:buNone/>
            </a:pPr>
            <a:r>
              <a:rPr lang="en-US" sz="1000" dirty="0">
                <a:latin typeface="Arial" panose="020B0604020202020204" pitchFamily="34" charset="0"/>
                <a:cs typeface="Arial" panose="020B0604020202020204" pitchFamily="34" charset="0"/>
              </a:rPr>
              <a:t>      (City Page/Stormwater Management/Report Illegal Dumping)</a:t>
            </a:r>
          </a:p>
          <a:p>
            <a:pPr marL="274320" lvl="0" indent="-274320" defTabSz="914400">
              <a:spcBef>
                <a:spcPct val="20000"/>
              </a:spcBef>
              <a:buClr>
                <a:srgbClr val="0BD0D9"/>
              </a:buClr>
              <a:buSzPct val="95000"/>
              <a:buFont typeface="Wingdings 2"/>
              <a:buChar char=""/>
            </a:pPr>
            <a:endParaRPr lang="en-US" dirty="0">
              <a:latin typeface="Arial" panose="020B0604020202020204" pitchFamily="34" charset="0"/>
              <a:cs typeface="Arial" panose="020B0604020202020204" pitchFamily="34" charset="0"/>
            </a:endParaRPr>
          </a:p>
          <a:p>
            <a:pPr marL="274320" lvl="0" indent="-274320" defTabSz="914400">
              <a:spcBef>
                <a:spcPct val="20000"/>
              </a:spcBef>
              <a:buClr>
                <a:srgbClr val="0BD0D9"/>
              </a:buClr>
              <a:buSzPct val="95000"/>
              <a:buFont typeface="Wingdings 2"/>
              <a:buChar char=""/>
            </a:pPr>
            <a:endParaRPr lang="en-US" dirty="0">
              <a:latin typeface="Bahnschrift Light" panose="020B0502040204020203" pitchFamily="34" charset="0"/>
            </a:endParaRPr>
          </a:p>
          <a:p>
            <a:endParaRPr lang="en-US" dirty="0"/>
          </a:p>
        </p:txBody>
      </p:sp>
      <p:pic>
        <p:nvPicPr>
          <p:cNvPr id="4" name="Picture 3">
            <a:extLst>
              <a:ext uri="{FF2B5EF4-FFF2-40B4-BE49-F238E27FC236}">
                <a16:creationId xmlns:a16="http://schemas.microsoft.com/office/drawing/2014/main" id="{3788086F-7C08-5F2D-4058-3FDABDF73F88}"/>
              </a:ext>
            </a:extLst>
          </p:cNvPr>
          <p:cNvPicPr>
            <a:picLocks noChangeAspect="1"/>
          </p:cNvPicPr>
          <p:nvPr/>
        </p:nvPicPr>
        <p:blipFill>
          <a:blip r:embed="rId3"/>
          <a:stretch>
            <a:fillRect/>
          </a:stretch>
        </p:blipFill>
        <p:spPr>
          <a:xfrm>
            <a:off x="6806016" y="1771457"/>
            <a:ext cx="3684327" cy="3039571"/>
          </a:xfrm>
          <a:prstGeom prst="rect">
            <a:avLst/>
          </a:prstGeom>
        </p:spPr>
      </p:pic>
      <p:pic>
        <p:nvPicPr>
          <p:cNvPr id="6" name="Picture 5">
            <a:extLst>
              <a:ext uri="{FF2B5EF4-FFF2-40B4-BE49-F238E27FC236}">
                <a16:creationId xmlns:a16="http://schemas.microsoft.com/office/drawing/2014/main" id="{19FD4D2A-8505-4C3C-F8BA-541599E22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879" y="5448859"/>
            <a:ext cx="11462241" cy="601765"/>
          </a:xfrm>
          <a:prstGeom prst="rect">
            <a:avLst/>
          </a:prstGeom>
        </p:spPr>
      </p:pic>
    </p:spTree>
    <p:extLst>
      <p:ext uri="{BB962C8B-B14F-4D97-AF65-F5344CB8AC3E}">
        <p14:creationId xmlns:p14="http://schemas.microsoft.com/office/powerpoint/2010/main" val="1420935250"/>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E2C1D0-2072-4664-9C67-3B12866F5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17"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6" name="Content Placeholder 5" descr="Wooden blocks with question marks">
            <a:extLst>
              <a:ext uri="{FF2B5EF4-FFF2-40B4-BE49-F238E27FC236}">
                <a16:creationId xmlns:a16="http://schemas.microsoft.com/office/drawing/2014/main" id="{F9F97161-2520-90AA-3F9D-A404568BFA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92" r="26232" b="-1"/>
          <a:stretch/>
        </p:blipFill>
        <p:spPr>
          <a:xfrm>
            <a:off x="6194368"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p:spPr>
      </p:pic>
      <p:pic>
        <p:nvPicPr>
          <p:cNvPr id="8" name="Picture 7" descr="Question mark boxes">
            <a:extLst>
              <a:ext uri="{FF2B5EF4-FFF2-40B4-BE49-F238E27FC236}">
                <a16:creationId xmlns:a16="http://schemas.microsoft.com/office/drawing/2014/main" id="{646E65C0-8458-594A-B704-032229DBC5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40" r="9679"/>
          <a:stretch/>
        </p:blipFill>
        <p:spPr>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17" name="Freeform: Shape 16">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77061" y="3050232"/>
            <a:ext cx="4572444" cy="880985"/>
          </a:xfrm>
        </p:spPr>
        <p:txBody>
          <a:bodyPr anchor="ctr">
            <a:normAutofit/>
          </a:bodyPr>
          <a:lstStyle/>
          <a:p>
            <a:r>
              <a:rPr lang="en-US" sz="4000" b="1" dirty="0">
                <a:latin typeface="Arial Black" panose="020B0A04020102020204" pitchFamily="34" charset="0"/>
              </a:rPr>
              <a:t>Any Questions?</a:t>
            </a:r>
          </a:p>
        </p:txBody>
      </p:sp>
    </p:spTree>
    <p:extLst>
      <p:ext uri="{BB962C8B-B14F-4D97-AF65-F5344CB8AC3E}">
        <p14:creationId xmlns:p14="http://schemas.microsoft.com/office/powerpoint/2010/main" val="717123638"/>
      </p:ext>
    </p:extLst>
  </p:cSld>
  <p:clrMapOvr>
    <a:overrideClrMapping bg1="dk1" tx1="lt1" bg2="dk2" tx2="lt2" accent1="accent1" accent2="accent2" accent3="accent3" accent4="accent4" accent5="accent5" accent6="accent6" hlink="hlink" folHlink="folHlink"/>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4960" y="1343951"/>
            <a:ext cx="4577084" cy="1320800"/>
          </a:xfrm>
        </p:spPr>
        <p:txBody>
          <a:bodyPr>
            <a:normAutofit/>
          </a:bodyPr>
          <a:lstStyle/>
          <a:p>
            <a:r>
              <a:rPr lang="en-US" b="1" dirty="0"/>
              <a:t>Words of Wisdom</a:t>
            </a:r>
          </a:p>
        </p:txBody>
      </p:sp>
      <p:sp>
        <p:nvSpPr>
          <p:cNvPr id="3" name="Content Placeholder 2"/>
          <p:cNvSpPr>
            <a:spLocks noGrp="1"/>
          </p:cNvSpPr>
          <p:nvPr>
            <p:ph idx="1"/>
          </p:nvPr>
        </p:nvSpPr>
        <p:spPr>
          <a:xfrm>
            <a:off x="5125156" y="2733244"/>
            <a:ext cx="5116692" cy="3880773"/>
          </a:xfrm>
        </p:spPr>
        <p:txBody>
          <a:bodyPr>
            <a:normAutofit/>
          </a:bodyPr>
          <a:lstStyle/>
          <a:p>
            <a:pPr marL="0" indent="0">
              <a:buNone/>
            </a:pPr>
            <a:r>
              <a:rPr lang="en-US" sz="3600" dirty="0">
                <a:latin typeface="Amasis MT Pro Black" panose="02040A04050005020304" pitchFamily="18" charset="0"/>
              </a:rPr>
              <a:t>“We forget that the water cycle and the life cycle are one.”</a:t>
            </a:r>
          </a:p>
          <a:p>
            <a:pPr marL="0" indent="0">
              <a:buNone/>
            </a:pPr>
            <a:r>
              <a:rPr lang="en-US" sz="3600" b="1" dirty="0">
                <a:latin typeface="Amasis MT Pro Black" panose="02040A04050005020304" pitchFamily="18" charset="0"/>
              </a:rPr>
              <a:t>Jacques Cousteau</a:t>
            </a:r>
          </a:p>
        </p:txBody>
      </p:sp>
      <p:pic>
        <p:nvPicPr>
          <p:cNvPr id="5" name="Picture 4" descr="Water droplet and ripple">
            <a:extLst>
              <a:ext uri="{FF2B5EF4-FFF2-40B4-BE49-F238E27FC236}">
                <a16:creationId xmlns:a16="http://schemas.microsoft.com/office/drawing/2014/main" id="{DAAC50BA-409E-D850-33D8-0483804E5221}"/>
              </a:ext>
            </a:extLst>
          </p:cNvPr>
          <p:cNvPicPr>
            <a:picLocks noChangeAspect="1"/>
          </p:cNvPicPr>
          <p:nvPr/>
        </p:nvPicPr>
        <p:blipFill rotWithShape="1">
          <a:blip r:embed="rId3"/>
          <a:srcRect l="37632" r="9858"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1353868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pic>
        <p:nvPicPr>
          <p:cNvPr id="5" name="Content Placeholder 4" descr="A pier with rocks and water&#10;&#10;Description automatically generated with medium confidence">
            <a:extLst>
              <a:ext uri="{FF2B5EF4-FFF2-40B4-BE49-F238E27FC236}">
                <a16:creationId xmlns:a16="http://schemas.microsoft.com/office/drawing/2014/main" id="{630E75B7-4DA2-2581-78F3-F7F41B20F42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557" b="1"/>
          <a:stretch/>
        </p:blipFill>
        <p:spPr>
          <a:xfrm>
            <a:off x="20" y="10"/>
            <a:ext cx="12191980" cy="6857990"/>
          </a:xfrm>
          <a:prstGeom prst="rect">
            <a:avLst/>
          </a:prstGeom>
        </p:spPr>
      </p:pic>
      <p:sp>
        <p:nvSpPr>
          <p:cNvPr id="22" name="Freeform: Shape 21">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24" name="Straight Connector 23">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394096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0FFDB8AE-D213-5EA6-A852-ADD30437D8A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6476" r="6476"/>
          <a:stretch/>
        </p:blipFill>
        <p:spPr>
          <a:xfrm>
            <a:off x="568452" y="571500"/>
            <a:ext cx="11055096" cy="5715000"/>
          </a:xfrm>
          <a:prstGeom prst="rect">
            <a:avLst/>
          </a:prstGeom>
        </p:spPr>
      </p:pic>
      <p:sp>
        <p:nvSpPr>
          <p:cNvPr id="2" name="TextBox 1">
            <a:extLst>
              <a:ext uri="{FF2B5EF4-FFF2-40B4-BE49-F238E27FC236}">
                <a16:creationId xmlns:a16="http://schemas.microsoft.com/office/drawing/2014/main" id="{2CBEE16F-026C-3556-E940-A6BC516320B7}"/>
              </a:ext>
            </a:extLst>
          </p:cNvPr>
          <p:cNvSpPr txBox="1"/>
          <p:nvPr/>
        </p:nvSpPr>
        <p:spPr>
          <a:xfrm>
            <a:off x="448733" y="6444213"/>
            <a:ext cx="5527194" cy="369332"/>
          </a:xfrm>
          <a:prstGeom prst="rect">
            <a:avLst/>
          </a:prstGeom>
          <a:noFill/>
        </p:spPr>
        <p:txBody>
          <a:bodyPr wrap="square" rtlCol="0">
            <a:spAutoFit/>
          </a:bodyPr>
          <a:lstStyle/>
          <a:p>
            <a:r>
              <a:rPr lang="en-US" dirty="0">
                <a:solidFill>
                  <a:schemeClr val="tx2"/>
                </a:solidFill>
              </a:rPr>
              <a:t>Hurricane Nicole 2022 – SR A1A</a:t>
            </a:r>
          </a:p>
        </p:txBody>
      </p:sp>
    </p:spTree>
    <p:extLst>
      <p:ext uri="{BB962C8B-B14F-4D97-AF65-F5344CB8AC3E}">
        <p14:creationId xmlns:p14="http://schemas.microsoft.com/office/powerpoint/2010/main" val="79858245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851" y="630798"/>
            <a:ext cx="8596668" cy="936746"/>
          </a:xfrm>
        </p:spPr>
        <p:txBody>
          <a:bodyPr>
            <a:normAutofit/>
          </a:bodyPr>
          <a:lstStyle/>
          <a:p>
            <a:pPr algn="ctr"/>
            <a:r>
              <a:rPr lang="en-US" b="1" dirty="0">
                <a:latin typeface="Arial Black" panose="020B0A04020102020204" pitchFamily="34" charset="0"/>
              </a:rPr>
              <a:t>What Is NPDES?</a:t>
            </a:r>
          </a:p>
        </p:txBody>
      </p:sp>
      <p:sp>
        <p:nvSpPr>
          <p:cNvPr id="3" name="Content Placeholder 2"/>
          <p:cNvSpPr>
            <a:spLocks noGrp="1"/>
          </p:cNvSpPr>
          <p:nvPr>
            <p:ph idx="1"/>
          </p:nvPr>
        </p:nvSpPr>
        <p:spPr>
          <a:xfrm>
            <a:off x="677333" y="1766170"/>
            <a:ext cx="8860949" cy="4822519"/>
          </a:xfrm>
        </p:spPr>
        <p:txBody>
          <a:bodyPr>
            <a:normAutofit fontScale="92500" lnSpcReduction="10000"/>
          </a:bodyPr>
          <a:lstStyle/>
          <a:p>
            <a:pPr marL="274320" lvl="0" indent="-274320" defTabSz="914400">
              <a:buClr>
                <a:srgbClr val="0BD0D9"/>
              </a:buClr>
              <a:buSzPct val="95000"/>
              <a:buFont typeface="Wingdings 2"/>
              <a:buChar char=""/>
            </a:pPr>
            <a:r>
              <a:rPr lang="en-US" sz="3200" dirty="0">
                <a:solidFill>
                  <a:prstClr val="black"/>
                </a:solidFill>
                <a:latin typeface="Arial" panose="020B0604020202020204" pitchFamily="34" charset="0"/>
                <a:cs typeface="Arial" panose="020B0604020202020204" pitchFamily="34" charset="0"/>
              </a:rPr>
              <a:t>“National Pollution Discharge Elimination System” </a:t>
            </a:r>
          </a:p>
          <a:p>
            <a:pPr marL="274320" lvl="0" indent="-274320" defTabSz="914400">
              <a:buClr>
                <a:srgbClr val="0BD0D9"/>
              </a:buClr>
              <a:buSzPct val="95000"/>
              <a:buFont typeface="Wingdings 2"/>
              <a:buChar char=""/>
            </a:pPr>
            <a:r>
              <a:rPr lang="en-US" sz="3200" b="0" i="0" dirty="0">
                <a:solidFill>
                  <a:srgbClr val="202124"/>
                </a:solidFill>
                <a:effectLst/>
                <a:latin typeface="Arial" panose="020B0604020202020204" pitchFamily="34" charset="0"/>
                <a:cs typeface="Arial" panose="020B0604020202020204" pitchFamily="34" charset="0"/>
              </a:rPr>
              <a:t>Program that helps address water pollution from three stormwater runoff sources: </a:t>
            </a:r>
          </a:p>
          <a:p>
            <a:pPr marL="674370" lvl="1" indent="-274320" defTabSz="914400">
              <a:buClr>
                <a:srgbClr val="0BD0D9"/>
              </a:buClr>
              <a:buSzPct val="95000"/>
              <a:buFont typeface="Wingdings 2"/>
              <a:buChar char=""/>
            </a:pPr>
            <a:r>
              <a:rPr lang="en-US" sz="3000" dirty="0">
                <a:solidFill>
                  <a:srgbClr val="202124"/>
                </a:solidFill>
                <a:latin typeface="Arial" panose="020B0604020202020204" pitchFamily="34" charset="0"/>
                <a:cs typeface="Arial" panose="020B0604020202020204" pitchFamily="34" charset="0"/>
              </a:rPr>
              <a:t>D</a:t>
            </a:r>
            <a:r>
              <a:rPr lang="en-US" sz="3000" b="0" i="0" dirty="0">
                <a:solidFill>
                  <a:srgbClr val="202124"/>
                </a:solidFill>
                <a:effectLst/>
                <a:latin typeface="Arial" panose="020B0604020202020204" pitchFamily="34" charset="0"/>
                <a:cs typeface="Arial" panose="020B0604020202020204" pitchFamily="34" charset="0"/>
              </a:rPr>
              <a:t>itches, curbs, swales, catch basins, underground pipes, etc. – a.k.a. the Municipal Separate Storm Sewer Systems (MS4s)</a:t>
            </a:r>
            <a:endParaRPr lang="en-US" sz="3000" dirty="0">
              <a:solidFill>
                <a:srgbClr val="202124"/>
              </a:solidFill>
              <a:latin typeface="Arial" panose="020B0604020202020204" pitchFamily="34" charset="0"/>
              <a:cs typeface="Arial" panose="020B0604020202020204" pitchFamily="34" charset="0"/>
            </a:endParaRPr>
          </a:p>
          <a:p>
            <a:pPr marL="674370" lvl="1" indent="-274320" defTabSz="914400">
              <a:buClr>
                <a:srgbClr val="0BD0D9"/>
              </a:buClr>
              <a:buSzPct val="95000"/>
              <a:buFont typeface="Wingdings 2"/>
              <a:buChar char=""/>
            </a:pPr>
            <a:r>
              <a:rPr lang="en-US" sz="3000" b="0" i="0" dirty="0">
                <a:solidFill>
                  <a:srgbClr val="202124"/>
                </a:solidFill>
                <a:effectLst/>
                <a:latin typeface="Arial" panose="020B0604020202020204" pitchFamily="34" charset="0"/>
                <a:cs typeface="Arial" panose="020B0604020202020204" pitchFamily="34" charset="0"/>
              </a:rPr>
              <a:t>Construction activities: home construction, road construction, commercial construction, etc.</a:t>
            </a:r>
          </a:p>
          <a:p>
            <a:pPr marL="674370" lvl="1" indent="-274320" defTabSz="914400">
              <a:buClr>
                <a:srgbClr val="0BD0D9"/>
              </a:buClr>
              <a:buSzPct val="95000"/>
              <a:buFont typeface="Wingdings 2"/>
              <a:buChar char=""/>
            </a:pPr>
            <a:r>
              <a:rPr lang="en-US" sz="3000" b="0" i="0" dirty="0">
                <a:solidFill>
                  <a:srgbClr val="202124"/>
                </a:solidFill>
                <a:effectLst/>
                <a:latin typeface="Arial" panose="020B0604020202020204" pitchFamily="34" charset="0"/>
                <a:cs typeface="Arial" panose="020B0604020202020204" pitchFamily="34" charset="0"/>
              </a:rPr>
              <a:t>Industrial activities: body shops, car washes, restaurants, etc.</a:t>
            </a:r>
          </a:p>
          <a:p>
            <a:pPr marL="274320" lvl="0" indent="-274320" defTabSz="914400">
              <a:buClr>
                <a:srgbClr val="0BD0D9"/>
              </a:buClr>
              <a:buSzPct val="95000"/>
              <a:buFont typeface="Wingdings 2"/>
              <a:buChar char=""/>
            </a:pPr>
            <a:endParaRPr lang="en-US" sz="2000" dirty="0">
              <a:solidFill>
                <a:prstClr val="black"/>
              </a:solidFill>
              <a:latin typeface="Bahnschrift Light" panose="020B0502040204020203" pitchFamily="34" charset="0"/>
            </a:endParaRPr>
          </a:p>
        </p:txBody>
      </p:sp>
    </p:spTree>
    <p:extLst>
      <p:ext uri="{BB962C8B-B14F-4D97-AF65-F5344CB8AC3E}">
        <p14:creationId xmlns:p14="http://schemas.microsoft.com/office/powerpoint/2010/main" val="185823441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00" y="398633"/>
            <a:ext cx="8534400" cy="1507067"/>
          </a:xfrm>
        </p:spPr>
        <p:txBody>
          <a:bodyPr/>
          <a:lstStyle/>
          <a:p>
            <a:pPr algn="ctr"/>
            <a:r>
              <a:rPr lang="en-US" b="1" dirty="0">
                <a:latin typeface="Arial Black" panose="020B0A04020102020204" pitchFamily="34" charset="0"/>
              </a:rPr>
              <a:t>What is Stormwater Runoff?</a:t>
            </a:r>
          </a:p>
        </p:txBody>
      </p:sp>
      <p:sp>
        <p:nvSpPr>
          <p:cNvPr id="3" name="Content Placeholder 2"/>
          <p:cNvSpPr>
            <a:spLocks noGrp="1"/>
          </p:cNvSpPr>
          <p:nvPr>
            <p:ph idx="1"/>
          </p:nvPr>
        </p:nvSpPr>
        <p:spPr>
          <a:xfrm>
            <a:off x="529982" y="1371599"/>
            <a:ext cx="7791573" cy="4114799"/>
          </a:xfrm>
        </p:spPr>
        <p:txBody>
          <a:bodyPr>
            <a:noAutofit/>
          </a:bodyPr>
          <a:lstStyle/>
          <a:p>
            <a:pPr marL="274320" lvl="0" indent="-274320" defTabSz="914400">
              <a:lnSpc>
                <a:spcPct val="120000"/>
              </a:lnSpc>
              <a:spcBef>
                <a:spcPts val="0"/>
              </a:spcBef>
              <a:buClr>
                <a:srgbClr val="0BD0D9"/>
              </a:buClr>
              <a:buSzPct val="95000"/>
              <a:buFont typeface="Wingdings 2"/>
              <a:buChar char=""/>
            </a:pPr>
            <a:r>
              <a:rPr lang="en-US" sz="2000" dirty="0">
                <a:solidFill>
                  <a:schemeClr val="tx1">
                    <a:lumMod val="95000"/>
                  </a:schemeClr>
                </a:solidFill>
                <a:latin typeface="Arial" panose="020B0604020202020204" pitchFamily="34" charset="0"/>
                <a:cs typeface="Arial" panose="020B0604020202020204" pitchFamily="34" charset="0"/>
              </a:rPr>
              <a:t>Rain that does not soak into the ground is called “runoff”. </a:t>
            </a:r>
          </a:p>
          <a:p>
            <a:pPr marL="0" lvl="0" indent="0" defTabSz="914400">
              <a:lnSpc>
                <a:spcPct val="120000"/>
              </a:lnSpc>
              <a:spcBef>
                <a:spcPts val="0"/>
              </a:spcBef>
              <a:buClr>
                <a:srgbClr val="0BD0D9"/>
              </a:buClr>
              <a:buSzPct val="95000"/>
              <a:buNone/>
            </a:pPr>
            <a:endParaRPr lang="en-US" sz="2000" dirty="0">
              <a:solidFill>
                <a:schemeClr val="tx1">
                  <a:lumMod val="95000"/>
                </a:schemeClr>
              </a:solidFill>
              <a:latin typeface="Arial" panose="020B0604020202020204" pitchFamily="34" charset="0"/>
              <a:cs typeface="Arial" panose="020B0604020202020204" pitchFamily="34" charset="0"/>
            </a:endParaRPr>
          </a:p>
          <a:p>
            <a:pPr marL="274320" lvl="0" indent="-274320" defTabSz="914400">
              <a:lnSpc>
                <a:spcPct val="120000"/>
              </a:lnSpc>
              <a:spcBef>
                <a:spcPts val="0"/>
              </a:spcBef>
              <a:buClr>
                <a:srgbClr val="0BD0D9"/>
              </a:buClr>
              <a:buSzPct val="95000"/>
              <a:buFont typeface="Wingdings 2"/>
              <a:buChar char=""/>
            </a:pPr>
            <a:r>
              <a:rPr lang="en-US" sz="2000" dirty="0">
                <a:solidFill>
                  <a:schemeClr val="tx1">
                    <a:lumMod val="95000"/>
                  </a:schemeClr>
                </a:solidFill>
                <a:latin typeface="Arial" panose="020B0604020202020204" pitchFamily="34" charset="0"/>
                <a:cs typeface="Arial" panose="020B0604020202020204" pitchFamily="34" charset="0"/>
              </a:rPr>
              <a:t>Runoff flows over land or impervious surfaces, such as paved streets, parking lots and building rooftops.</a:t>
            </a:r>
          </a:p>
          <a:p>
            <a:pPr marL="274320" lvl="0" indent="-274320" defTabSz="914400">
              <a:lnSpc>
                <a:spcPct val="120000"/>
              </a:lnSpc>
              <a:spcBef>
                <a:spcPts val="0"/>
              </a:spcBef>
              <a:buClr>
                <a:srgbClr val="0BD0D9"/>
              </a:buClr>
              <a:buSzPct val="95000"/>
              <a:buFont typeface="Wingdings 2"/>
              <a:buChar char=""/>
            </a:pPr>
            <a:endParaRPr lang="en-US" sz="2000" dirty="0">
              <a:solidFill>
                <a:schemeClr val="tx1">
                  <a:lumMod val="95000"/>
                </a:schemeClr>
              </a:solidFill>
              <a:latin typeface="Arial" panose="020B0604020202020204" pitchFamily="34" charset="0"/>
              <a:cs typeface="Arial" panose="020B0604020202020204" pitchFamily="34" charset="0"/>
            </a:endParaRPr>
          </a:p>
          <a:p>
            <a:pPr marL="274320" indent="-274320" defTabSz="914400">
              <a:lnSpc>
                <a:spcPct val="120000"/>
              </a:lnSpc>
              <a:spcBef>
                <a:spcPts val="0"/>
              </a:spcBef>
              <a:buClr>
                <a:srgbClr val="0BD0D9"/>
              </a:buClr>
              <a:buSzPct val="95000"/>
              <a:buFont typeface="Wingdings 2"/>
              <a:buChar char=""/>
            </a:pPr>
            <a:r>
              <a:rPr lang="en-US" sz="2000" dirty="0">
                <a:solidFill>
                  <a:schemeClr val="tx1">
                    <a:lumMod val="95000"/>
                  </a:schemeClr>
                </a:solidFill>
                <a:latin typeface="Arial" panose="020B0604020202020204" pitchFamily="34" charset="0"/>
                <a:cs typeface="Arial" panose="020B0604020202020204" pitchFamily="34" charset="0"/>
              </a:rPr>
              <a:t>While flowing, runoff picks up pollutants like trash, chemicals, oils, and dirt/sediment.</a:t>
            </a:r>
            <a:endParaRPr lang="en-US" sz="2000" dirty="0">
              <a:latin typeface="Arial" panose="020B0604020202020204" pitchFamily="34" charset="0"/>
              <a:cs typeface="Arial" panose="020B0604020202020204" pitchFamily="34" charset="0"/>
            </a:endParaRPr>
          </a:p>
          <a:p>
            <a:pPr marL="274320" lvl="0" indent="-274320" defTabSz="914400">
              <a:lnSpc>
                <a:spcPct val="120000"/>
              </a:lnSpc>
              <a:spcBef>
                <a:spcPts val="0"/>
              </a:spcBef>
              <a:buClr>
                <a:srgbClr val="0BD0D9"/>
              </a:buClr>
              <a:buSzPct val="95000"/>
              <a:buFont typeface="Wingdings 2"/>
              <a:buChar char=""/>
            </a:pPr>
            <a:endParaRPr lang="en-US" sz="2000" dirty="0">
              <a:solidFill>
                <a:schemeClr val="tx1">
                  <a:lumMod val="95000"/>
                </a:schemeClr>
              </a:solidFill>
              <a:latin typeface="Arial" panose="020B0604020202020204" pitchFamily="34" charset="0"/>
              <a:cs typeface="Arial" panose="020B0604020202020204" pitchFamily="34" charset="0"/>
            </a:endParaRPr>
          </a:p>
          <a:p>
            <a:pPr marL="274320" lvl="0" indent="-274320" defTabSz="914400">
              <a:lnSpc>
                <a:spcPct val="120000"/>
              </a:lnSpc>
              <a:spcBef>
                <a:spcPts val="0"/>
              </a:spcBef>
              <a:buClr>
                <a:srgbClr val="0BD0D9"/>
              </a:buClr>
              <a:buSzPct val="95000"/>
              <a:buFont typeface="Wingdings 2"/>
              <a:buChar char=""/>
            </a:pPr>
            <a:r>
              <a:rPr lang="en-US" sz="2000" dirty="0">
                <a:solidFill>
                  <a:schemeClr val="tx1">
                    <a:lumMod val="95000"/>
                  </a:schemeClr>
                </a:solidFill>
                <a:latin typeface="Arial" panose="020B0604020202020204" pitchFamily="34" charset="0"/>
                <a:cs typeface="Arial" panose="020B0604020202020204" pitchFamily="34" charset="0"/>
              </a:rPr>
              <a:t>Enters the storm drainage system and will eventually leads to local streams, creeks, rivers, Intracoastal waterways and even the ocean.</a:t>
            </a:r>
          </a:p>
          <a:p>
            <a:pPr marL="0" lvl="0" indent="0" defTabSz="914400">
              <a:lnSpc>
                <a:spcPct val="120000"/>
              </a:lnSpc>
              <a:spcBef>
                <a:spcPts val="0"/>
              </a:spcBef>
              <a:buClr>
                <a:srgbClr val="0BD0D9"/>
              </a:buClr>
              <a:buSzPct val="95000"/>
              <a:buNone/>
            </a:pPr>
            <a:endParaRPr lang="en-US" sz="2000" dirty="0">
              <a:solidFill>
                <a:schemeClr val="tx1">
                  <a:lumMod val="9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444" y="-1"/>
            <a:ext cx="3786555" cy="6858000"/>
          </a:xfrm>
          <a:prstGeom prst="rect">
            <a:avLst/>
          </a:prstGeom>
        </p:spPr>
      </p:pic>
    </p:spTree>
    <p:extLst>
      <p:ext uri="{BB962C8B-B14F-4D97-AF65-F5344CB8AC3E}">
        <p14:creationId xmlns:p14="http://schemas.microsoft.com/office/powerpoint/2010/main" val="25953358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CFF7-ABF1-27B0-02D2-5467D08FD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699C1-EBF6-E523-5274-A142F97715C5}"/>
              </a:ext>
            </a:extLst>
          </p:cNvPr>
          <p:cNvSpPr>
            <a:spLocks noGrp="1"/>
          </p:cNvSpPr>
          <p:nvPr>
            <p:ph type="title"/>
          </p:nvPr>
        </p:nvSpPr>
        <p:spPr>
          <a:xfrm>
            <a:off x="380749" y="1762789"/>
            <a:ext cx="3683650" cy="666541"/>
          </a:xfrm>
        </p:spPr>
        <p:txBody>
          <a:bodyPr>
            <a:normAutofit fontScale="90000"/>
          </a:bodyPr>
          <a:lstStyle/>
          <a:p>
            <a:pPr algn="ctr"/>
            <a:r>
              <a:rPr lang="en-US" sz="3100" b="1" dirty="0">
                <a:latin typeface="Arial Rounded MT Bold" panose="020F0704030504030204" pitchFamily="34" charset="0"/>
              </a:rPr>
              <a:t>Common Types of </a:t>
            </a:r>
            <a:br>
              <a:rPr lang="en-US" sz="3100" b="1" dirty="0">
                <a:latin typeface="Arial Rounded MT Bold" panose="020F0704030504030204" pitchFamily="34" charset="0"/>
              </a:rPr>
            </a:br>
            <a:r>
              <a:rPr lang="en-US" sz="3100" b="1" dirty="0">
                <a:latin typeface="Arial Rounded MT Bold" panose="020F0704030504030204" pitchFamily="34" charset="0"/>
              </a:rPr>
              <a:t>Runoff Pollutants</a:t>
            </a:r>
            <a:br>
              <a:rPr lang="en-US" dirty="0">
                <a:latin typeface="Bahnschrift Light" panose="020B0502040204020203" pitchFamily="34" charset="0"/>
              </a:rPr>
            </a:br>
            <a:endParaRPr lang="en-US" dirty="0">
              <a:latin typeface="Bahnschrift Light" panose="020B0502040204020203" pitchFamily="34" charset="0"/>
            </a:endParaRPr>
          </a:p>
        </p:txBody>
      </p:sp>
      <p:sp>
        <p:nvSpPr>
          <p:cNvPr id="10" name="Content Placeholder 2">
            <a:extLst>
              <a:ext uri="{FF2B5EF4-FFF2-40B4-BE49-F238E27FC236}">
                <a16:creationId xmlns:a16="http://schemas.microsoft.com/office/drawing/2014/main" id="{3E0E796D-1656-650F-BDB6-A17240F107F5}"/>
              </a:ext>
            </a:extLst>
          </p:cNvPr>
          <p:cNvSpPr txBox="1">
            <a:spLocks/>
          </p:cNvSpPr>
          <p:nvPr/>
        </p:nvSpPr>
        <p:spPr>
          <a:xfrm>
            <a:off x="278825" y="2740829"/>
            <a:ext cx="4276503" cy="1868993"/>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spcBef>
                <a:spcPts val="0"/>
              </a:spcBef>
            </a:pPr>
            <a:r>
              <a:rPr lang="en-US" sz="4000" dirty="0">
                <a:solidFill>
                  <a:schemeClr val="dk1"/>
                </a:solidFill>
              </a:rPr>
              <a:t>Trash/Litter</a:t>
            </a:r>
          </a:p>
          <a:p>
            <a:pPr>
              <a:lnSpc>
                <a:spcPct val="120000"/>
              </a:lnSpc>
              <a:spcBef>
                <a:spcPts val="0"/>
              </a:spcBef>
            </a:pPr>
            <a:r>
              <a:rPr lang="en-US" sz="4000" dirty="0">
                <a:solidFill>
                  <a:schemeClr val="dk1"/>
                </a:solidFill>
              </a:rPr>
              <a:t>Pet Waste</a:t>
            </a:r>
          </a:p>
          <a:p>
            <a:pPr>
              <a:lnSpc>
                <a:spcPct val="120000"/>
              </a:lnSpc>
              <a:spcBef>
                <a:spcPts val="0"/>
              </a:spcBef>
            </a:pPr>
            <a:r>
              <a:rPr lang="en-US" sz="4000" dirty="0">
                <a:solidFill>
                  <a:schemeClr val="dk1"/>
                </a:solidFill>
              </a:rPr>
              <a:t>Lawn Chemicals</a:t>
            </a:r>
          </a:p>
          <a:p>
            <a:pPr>
              <a:lnSpc>
                <a:spcPct val="120000"/>
              </a:lnSpc>
              <a:spcBef>
                <a:spcPts val="0"/>
              </a:spcBef>
            </a:pPr>
            <a:r>
              <a:rPr lang="en-US" sz="4000" dirty="0">
                <a:solidFill>
                  <a:schemeClr val="dk1"/>
                </a:solidFill>
              </a:rPr>
              <a:t>Cars Wash Chemicals </a:t>
            </a:r>
          </a:p>
          <a:p>
            <a:pPr>
              <a:lnSpc>
                <a:spcPct val="120000"/>
              </a:lnSpc>
              <a:spcBef>
                <a:spcPts val="0"/>
              </a:spcBef>
            </a:pPr>
            <a:r>
              <a:rPr lang="en-US" sz="4000" dirty="0">
                <a:solidFill>
                  <a:schemeClr val="dk1"/>
                </a:solidFill>
              </a:rPr>
              <a:t>Motor-oil or Other Vehicle Related Fluids</a:t>
            </a:r>
          </a:p>
          <a:p>
            <a:pPr>
              <a:lnSpc>
                <a:spcPct val="120000"/>
              </a:lnSpc>
              <a:spcBef>
                <a:spcPts val="0"/>
              </a:spcBef>
            </a:pPr>
            <a:r>
              <a:rPr lang="en-US" sz="4000" dirty="0">
                <a:solidFill>
                  <a:schemeClr val="dk1"/>
                </a:solidFill>
              </a:rPr>
              <a:t>Leftover Paint and Household Chemicals</a:t>
            </a:r>
            <a:endParaRPr lang="en-US" sz="4000" dirty="0">
              <a:solidFill>
                <a:schemeClr val="dk1"/>
              </a:solidFill>
              <a:latin typeface="Bahnschrift Light" panose="020B0502040204020203" pitchFamily="34" charset="0"/>
            </a:endParaRPr>
          </a:p>
          <a:p>
            <a:pPr>
              <a:lnSpc>
                <a:spcPct val="120000"/>
              </a:lnSpc>
              <a:spcBef>
                <a:spcPts val="0"/>
              </a:spcBef>
            </a:pPr>
            <a:r>
              <a:rPr lang="en-US" sz="4000" dirty="0">
                <a:solidFill>
                  <a:schemeClr val="dk1"/>
                </a:solidFill>
              </a:rPr>
              <a:t>Yard Clippings</a:t>
            </a:r>
          </a:p>
          <a:p>
            <a:endParaRPr lang="en-US" dirty="0"/>
          </a:p>
        </p:txBody>
      </p:sp>
      <p:pic>
        <p:nvPicPr>
          <p:cNvPr id="14" name="Picture 13" descr="A person with a dog on a leash&#10;&#10;Description automatically generated">
            <a:extLst>
              <a:ext uri="{FF2B5EF4-FFF2-40B4-BE49-F238E27FC236}">
                <a16:creationId xmlns:a16="http://schemas.microsoft.com/office/drawing/2014/main" id="{A6920DCC-0918-5104-5170-99ACC556B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680" y="602625"/>
            <a:ext cx="2619375" cy="1743075"/>
          </a:xfrm>
          <a:prstGeom prst="rect">
            <a:avLst/>
          </a:prstGeom>
        </p:spPr>
      </p:pic>
      <p:pic>
        <p:nvPicPr>
          <p:cNvPr id="16" name="Picture 15" descr="A close-up of a car&#10;&#10;Description automatically generated">
            <a:extLst>
              <a:ext uri="{FF2B5EF4-FFF2-40B4-BE49-F238E27FC236}">
                <a16:creationId xmlns:a16="http://schemas.microsoft.com/office/drawing/2014/main" id="{7A4C75E5-BC05-AA5F-CE13-45E89AD6C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680" y="2450474"/>
            <a:ext cx="2619375" cy="1847849"/>
          </a:xfrm>
          <a:prstGeom prst="rect">
            <a:avLst/>
          </a:prstGeom>
        </p:spPr>
      </p:pic>
      <p:pic>
        <p:nvPicPr>
          <p:cNvPr id="18" name="Picture 17" descr="A car with a puddle of oil&#10;&#10;Description automatically generated">
            <a:extLst>
              <a:ext uri="{FF2B5EF4-FFF2-40B4-BE49-F238E27FC236}">
                <a16:creationId xmlns:a16="http://schemas.microsoft.com/office/drawing/2014/main" id="{3C44FCB8-0D40-540E-DDB2-D8849CB9B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318" y="4403096"/>
            <a:ext cx="2619375" cy="1847849"/>
          </a:xfrm>
          <a:prstGeom prst="rect">
            <a:avLst/>
          </a:prstGeom>
        </p:spPr>
      </p:pic>
      <p:pic>
        <p:nvPicPr>
          <p:cNvPr id="20" name="Picture 19" descr="A lawn mower spraying water&#10;&#10;Description automatically generated">
            <a:extLst>
              <a:ext uri="{FF2B5EF4-FFF2-40B4-BE49-F238E27FC236}">
                <a16:creationId xmlns:a16="http://schemas.microsoft.com/office/drawing/2014/main" id="{B7F09EEC-086E-299D-A716-DAC4C0D17F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1321" y="2429330"/>
            <a:ext cx="2617372" cy="1847850"/>
          </a:xfrm>
          <a:prstGeom prst="rect">
            <a:avLst/>
          </a:prstGeom>
        </p:spPr>
      </p:pic>
      <p:pic>
        <p:nvPicPr>
          <p:cNvPr id="22" name="Picture 21" descr="A dirt road with trash and bushes&#10;&#10;Description automatically generated with medium confidence">
            <a:extLst>
              <a:ext uri="{FF2B5EF4-FFF2-40B4-BE49-F238E27FC236}">
                <a16:creationId xmlns:a16="http://schemas.microsoft.com/office/drawing/2014/main" id="{179761E6-618A-3D47-FC4F-E78BE8A5D2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553" t="20513" r="13590" b="41685"/>
          <a:stretch/>
        </p:blipFill>
        <p:spPr>
          <a:xfrm>
            <a:off x="4711321" y="598197"/>
            <a:ext cx="2617372" cy="1743075"/>
          </a:xfrm>
          <a:prstGeom prst="rect">
            <a:avLst/>
          </a:prstGeom>
        </p:spPr>
      </p:pic>
      <p:pic>
        <p:nvPicPr>
          <p:cNvPr id="24" name="Picture 23" descr="A drain in the sidewalk&#10;&#10;Description automatically generated with medium confidence">
            <a:extLst>
              <a:ext uri="{FF2B5EF4-FFF2-40B4-BE49-F238E27FC236}">
                <a16:creationId xmlns:a16="http://schemas.microsoft.com/office/drawing/2014/main" id="{E26CBB47-1C7E-9850-646B-3199A2000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2683" y="4403097"/>
            <a:ext cx="2617372" cy="1847849"/>
          </a:xfrm>
          <a:prstGeom prst="rect">
            <a:avLst/>
          </a:prstGeom>
        </p:spPr>
      </p:pic>
    </p:spTree>
    <p:extLst>
      <p:ext uri="{BB962C8B-B14F-4D97-AF65-F5344CB8AC3E}">
        <p14:creationId xmlns:p14="http://schemas.microsoft.com/office/powerpoint/2010/main" val="100735421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9562" y="609600"/>
            <a:ext cx="6424439" cy="1320800"/>
          </a:xfrm>
        </p:spPr>
        <p:txBody>
          <a:bodyPr>
            <a:normAutofit/>
          </a:bodyPr>
          <a:lstStyle/>
          <a:p>
            <a:pPr>
              <a:lnSpc>
                <a:spcPct val="90000"/>
              </a:lnSpc>
            </a:pPr>
            <a:r>
              <a:rPr lang="en-US" sz="2400" b="1" dirty="0">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Illicit Discharges</a:t>
            </a:r>
            <a:br>
              <a:rPr lang="en-US" sz="2000" dirty="0">
                <a:latin typeface="Bahnschrift Light" panose="020B0502040204020203" pitchFamily="34" charset="0"/>
              </a:rPr>
            </a:br>
            <a:endParaRPr lang="en-US" sz="2000" dirty="0">
              <a:latin typeface="Bahnschrift Light" panose="020B0502040204020203" pitchFamily="34" charset="0"/>
            </a:endParaRPr>
          </a:p>
        </p:txBody>
      </p:sp>
      <p:pic>
        <p:nvPicPr>
          <p:cNvPr id="8" name="Picture 7" descr="A concrete mixer truck with a stop sign&#10;&#10;Description automatically generated">
            <a:extLst>
              <a:ext uri="{FF2B5EF4-FFF2-40B4-BE49-F238E27FC236}">
                <a16:creationId xmlns:a16="http://schemas.microsoft.com/office/drawing/2014/main" id="{4E5773DF-AECF-3371-C341-16CAFC448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576" r="17268" b="-2"/>
          <a:stretch/>
        </p:blipFill>
        <p:spPr>
          <a:xfrm>
            <a:off x="1" y="10"/>
            <a:ext cx="2204759" cy="3433854"/>
          </a:xfrm>
          <a:custGeom>
            <a:avLst/>
            <a:gdLst/>
            <a:ahLst/>
            <a:cxnLst/>
            <a:rect l="l" t="t" r="r" b="b"/>
            <a:pathLst>
              <a:path w="2204759" h="3433864">
                <a:moveTo>
                  <a:pt x="0" y="0"/>
                </a:moveTo>
                <a:lnTo>
                  <a:pt x="1674254" y="0"/>
                </a:lnTo>
                <a:lnTo>
                  <a:pt x="2204759" y="3433864"/>
                </a:lnTo>
                <a:lnTo>
                  <a:pt x="0" y="3433864"/>
                </a:lnTo>
                <a:close/>
              </a:path>
            </a:pathLst>
          </a:custGeom>
        </p:spPr>
      </p:pic>
      <p:pic>
        <p:nvPicPr>
          <p:cNvPr id="10" name="Picture 9" descr="A water puddle on the street&#10;&#10;Description automatically generated">
            <a:extLst>
              <a:ext uri="{FF2B5EF4-FFF2-40B4-BE49-F238E27FC236}">
                <a16:creationId xmlns:a16="http://schemas.microsoft.com/office/drawing/2014/main" id="{615F0F7F-0CD5-849E-1B9D-8AF84FA3BE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84" r="15900" b="-2"/>
          <a:stretch/>
        </p:blipFill>
        <p:spPr>
          <a:xfrm>
            <a:off x="20" y="3433864"/>
            <a:ext cx="2734036" cy="3433865"/>
          </a:xfrm>
          <a:custGeom>
            <a:avLst/>
            <a:gdLst/>
            <a:ahLst/>
            <a:cxnLst/>
            <a:rect l="l" t="t" r="r" b="b"/>
            <a:pathLst>
              <a:path w="2734056" h="3433865">
                <a:moveTo>
                  <a:pt x="0" y="0"/>
                </a:moveTo>
                <a:lnTo>
                  <a:pt x="2204758" y="0"/>
                </a:lnTo>
                <a:lnTo>
                  <a:pt x="2734056" y="3426053"/>
                </a:lnTo>
                <a:lnTo>
                  <a:pt x="2734056" y="3433865"/>
                </a:lnTo>
                <a:lnTo>
                  <a:pt x="461457" y="3433865"/>
                </a:lnTo>
                <a:lnTo>
                  <a:pt x="0" y="706119"/>
                </a:lnTo>
                <a:close/>
              </a:path>
            </a:pathLst>
          </a:custGeom>
        </p:spPr>
      </p:pic>
      <p:cxnSp>
        <p:nvCxnSpPr>
          <p:cNvPr id="22" name="Straight Connector 21">
            <a:extLst>
              <a:ext uri="{FF2B5EF4-FFF2-40B4-BE49-F238E27FC236}">
                <a16:creationId xmlns:a16="http://schemas.microsoft.com/office/drawing/2014/main" id="{84F4D647-BB10-471B-85B2-D920AB3771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33864"/>
            <a:ext cx="22267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Isosceles Triangle 8">
            <a:extLst>
              <a:ext uri="{FF2B5EF4-FFF2-40B4-BE49-F238E27FC236}">
                <a16:creationId xmlns:a16="http://schemas.microsoft.com/office/drawing/2014/main" id="{5492A6E7-4E36-4CFA-B4B1-961FCDDA9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Content Placeholder 2"/>
          <p:cNvSpPr>
            <a:spLocks noGrp="1"/>
          </p:cNvSpPr>
          <p:nvPr>
            <p:ph idx="1"/>
          </p:nvPr>
        </p:nvSpPr>
        <p:spPr>
          <a:xfrm>
            <a:off x="2849562" y="2160589"/>
            <a:ext cx="6424439" cy="3880773"/>
          </a:xfrm>
        </p:spPr>
        <p:txBody>
          <a:bodyPr>
            <a:normAutofit/>
          </a:bodyPr>
          <a:lstStyle/>
          <a:p>
            <a:pPr marL="274320" lvl="0" indent="-274320" defTabSz="914400">
              <a:spcBef>
                <a:spcPct val="20000"/>
              </a:spcBef>
              <a:buClr>
                <a:srgbClr val="0BD0D9"/>
              </a:buClr>
              <a:buSzPct val="95000"/>
              <a:buFont typeface="Wingdings 2"/>
              <a:buChar char=""/>
            </a:pPr>
            <a:r>
              <a:rPr lang="en-US" sz="2000" dirty="0">
                <a:latin typeface="Arial" panose="020B0604020202020204" pitchFamily="34" charset="0"/>
                <a:cs typeface="Arial" panose="020B0604020202020204" pitchFamily="34" charset="0"/>
              </a:rPr>
              <a:t>Illicit discharges include any discharge into a storm drain system that is not entirely composed of stormwater.</a:t>
            </a:r>
          </a:p>
          <a:p>
            <a:pPr marL="274320" lvl="0" indent="-274320" defTabSz="914400">
              <a:spcBef>
                <a:spcPct val="20000"/>
              </a:spcBef>
              <a:buClr>
                <a:srgbClr val="0BD0D9"/>
              </a:buClr>
              <a:buSzPct val="95000"/>
              <a:buFont typeface="Wingdings 2"/>
              <a:buChar char=""/>
            </a:pPr>
            <a:r>
              <a:rPr lang="en-US" sz="2000" dirty="0">
                <a:latin typeface="Arial" panose="020B0604020202020204" pitchFamily="34" charset="0"/>
                <a:cs typeface="Arial" panose="020B0604020202020204" pitchFamily="34" charset="0"/>
              </a:rPr>
              <a:t>Types of illicit discharge include:</a:t>
            </a:r>
          </a:p>
          <a:p>
            <a:pPr lvl="1"/>
            <a:r>
              <a:rPr lang="en-US" sz="2000" dirty="0">
                <a:latin typeface="Arial" panose="020B0604020202020204" pitchFamily="34" charset="0"/>
                <a:cs typeface="Arial" panose="020B0604020202020204" pitchFamily="34" charset="0"/>
              </a:rPr>
              <a:t>Concrete or Paint Washouts</a:t>
            </a:r>
          </a:p>
          <a:p>
            <a:pPr lvl="1"/>
            <a:r>
              <a:rPr lang="en-US" sz="2000" dirty="0">
                <a:latin typeface="Arial" panose="020B0604020202020204" pitchFamily="34" charset="0"/>
                <a:cs typeface="Arial" panose="020B0604020202020204" pitchFamily="34" charset="0"/>
              </a:rPr>
              <a:t>Water Hoses (e.g. pool dewatering)</a:t>
            </a:r>
          </a:p>
          <a:p>
            <a:pPr lvl="1"/>
            <a:r>
              <a:rPr lang="en-US" sz="2000" dirty="0">
                <a:latin typeface="Arial" panose="020B0604020202020204" pitchFamily="34" charset="0"/>
                <a:cs typeface="Arial" panose="020B0604020202020204" pitchFamily="34" charset="0"/>
              </a:rPr>
              <a:t>Modified Trench Drains</a:t>
            </a:r>
          </a:p>
          <a:p>
            <a:pPr lvl="1"/>
            <a:r>
              <a:rPr lang="en-US" sz="2000" dirty="0">
                <a:latin typeface="Arial" panose="020B0604020202020204" pitchFamily="34" charset="0"/>
                <a:cs typeface="Arial" panose="020B0604020202020204" pitchFamily="34" charset="0"/>
              </a:rPr>
              <a:t>Restaurant Waste (Grease, Garbage, Etc.)</a:t>
            </a:r>
          </a:p>
          <a:p>
            <a:pPr lvl="1"/>
            <a:r>
              <a:rPr lang="en-US" sz="2000" dirty="0">
                <a:latin typeface="Arial" panose="020B0604020202020204" pitchFamily="34" charset="0"/>
                <a:cs typeface="Arial" panose="020B0604020202020204" pitchFamily="34" charset="0"/>
              </a:rPr>
              <a:t>Trash and Sewage</a:t>
            </a:r>
          </a:p>
        </p:txBody>
      </p:sp>
    </p:spTree>
    <p:extLst>
      <p:ext uri="{BB962C8B-B14F-4D97-AF65-F5344CB8AC3E}">
        <p14:creationId xmlns:p14="http://schemas.microsoft.com/office/powerpoint/2010/main" val="262127823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F88E3A-798C-1622-B354-FD0DCC00C14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44722C7-6EF6-09B3-EDF9-4D0B4BF1DF84}"/>
              </a:ext>
            </a:extLst>
          </p:cNvPr>
          <p:cNvSpPr txBox="1">
            <a:spLocks/>
          </p:cNvSpPr>
          <p:nvPr/>
        </p:nvSpPr>
        <p:spPr>
          <a:xfrm>
            <a:off x="4190738" y="1399866"/>
            <a:ext cx="511477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Aft>
                <a:spcPts val="600"/>
              </a:spcAft>
            </a:pPr>
            <a:r>
              <a:rPr lang="en-US" sz="3300" b="1" dirty="0"/>
              <a:t>Storm Related Pollutants</a:t>
            </a:r>
          </a:p>
        </p:txBody>
      </p:sp>
      <p:pic>
        <p:nvPicPr>
          <p:cNvPr id="14" name="Picture 13">
            <a:extLst>
              <a:ext uri="{FF2B5EF4-FFF2-40B4-BE49-F238E27FC236}">
                <a16:creationId xmlns:a16="http://schemas.microsoft.com/office/drawing/2014/main" id="{9272F704-B7A4-7AE3-67EF-3C9AAB6D9C7A}"/>
              </a:ext>
            </a:extLst>
          </p:cNvPr>
          <p:cNvPicPr>
            <a:picLocks noChangeAspect="1"/>
          </p:cNvPicPr>
          <p:nvPr/>
        </p:nvPicPr>
        <p:blipFill>
          <a:blip r:embed="rId3" cstate="print">
            <a:extLst>
              <a:ext uri="{28A0092B-C50C-407E-A947-70E740481C1C}">
                <a14:useLocalDpi xmlns:a14="http://schemas.microsoft.com/office/drawing/2010/main" val="0"/>
              </a:ext>
            </a:extLst>
          </a:blip>
          <a:srcRect t="5612" b="5612"/>
          <a:stretch/>
        </p:blipFill>
        <p:spPr>
          <a:xfrm>
            <a:off x="593649" y="10"/>
            <a:ext cx="3433363" cy="1714490"/>
          </a:xfrm>
          <a:custGeom>
            <a:avLst/>
            <a:gdLst/>
            <a:ahLst/>
            <a:cxnLst/>
            <a:rect l="l" t="t" r="r" b="b"/>
            <a:pathLst>
              <a:path w="3433363" h="1714500">
                <a:moveTo>
                  <a:pt x="254958" y="0"/>
                </a:moveTo>
                <a:lnTo>
                  <a:pt x="3433363" y="0"/>
                </a:lnTo>
                <a:lnTo>
                  <a:pt x="3386734" y="312174"/>
                </a:lnTo>
                <a:lnTo>
                  <a:pt x="3386620" y="312174"/>
                </a:lnTo>
                <a:lnTo>
                  <a:pt x="3177155" y="1714500"/>
                </a:lnTo>
                <a:lnTo>
                  <a:pt x="0" y="1714500"/>
                </a:lnTo>
                <a:close/>
              </a:path>
            </a:pathLst>
          </a:custGeom>
        </p:spPr>
      </p:pic>
      <p:pic>
        <p:nvPicPr>
          <p:cNvPr id="18" name="Picture 17" descr="A fallen tree branches on the ground&#10;&#10;Description automatically generated">
            <a:extLst>
              <a:ext uri="{FF2B5EF4-FFF2-40B4-BE49-F238E27FC236}">
                <a16:creationId xmlns:a16="http://schemas.microsoft.com/office/drawing/2014/main" id="{049240FB-76F3-8F94-14DB-55EA7280AAF3}"/>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575" r="-3" b="31594"/>
          <a:stretch/>
        </p:blipFill>
        <p:spPr>
          <a:xfrm>
            <a:off x="338691" y="1714500"/>
            <a:ext cx="3432113" cy="1714500"/>
          </a:xfrm>
          <a:custGeom>
            <a:avLst/>
            <a:gdLst/>
            <a:ahLst/>
            <a:cxnLst/>
            <a:rect l="l" t="t" r="r" b="b"/>
            <a:pathLst>
              <a:path w="3432113" h="1714500">
                <a:moveTo>
                  <a:pt x="254958" y="0"/>
                </a:moveTo>
                <a:lnTo>
                  <a:pt x="3432113" y="0"/>
                </a:lnTo>
                <a:lnTo>
                  <a:pt x="3176018" y="1714500"/>
                </a:lnTo>
                <a:lnTo>
                  <a:pt x="0" y="1714500"/>
                </a:lnTo>
                <a:close/>
              </a:path>
            </a:pathLst>
          </a:custGeom>
        </p:spPr>
      </p:pic>
      <p:pic>
        <p:nvPicPr>
          <p:cNvPr id="24" name="Picture 23" descr="A fallen tree in a stream&#10;&#10;Description automatically generated">
            <a:extLst>
              <a:ext uri="{FF2B5EF4-FFF2-40B4-BE49-F238E27FC236}">
                <a16:creationId xmlns:a16="http://schemas.microsoft.com/office/drawing/2014/main" id="{9DAA3FF0-2D7A-BF8A-DF83-8F4B5D6F83CC}"/>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24169" r="-5" b="4946"/>
          <a:stretch/>
        </p:blipFill>
        <p:spPr>
          <a:xfrm>
            <a:off x="83733" y="3429000"/>
            <a:ext cx="3430976" cy="1714500"/>
          </a:xfrm>
          <a:custGeom>
            <a:avLst/>
            <a:gdLst/>
            <a:ahLst/>
            <a:cxnLst/>
            <a:rect l="l" t="t" r="r" b="b"/>
            <a:pathLst>
              <a:path w="3430976" h="1714500">
                <a:moveTo>
                  <a:pt x="254958" y="0"/>
                </a:moveTo>
                <a:lnTo>
                  <a:pt x="3430976" y="0"/>
                </a:lnTo>
                <a:lnTo>
                  <a:pt x="3174882" y="1714500"/>
                </a:lnTo>
                <a:lnTo>
                  <a:pt x="0" y="1714500"/>
                </a:lnTo>
                <a:close/>
              </a:path>
            </a:pathLst>
          </a:custGeom>
        </p:spPr>
      </p:pic>
      <p:pic>
        <p:nvPicPr>
          <p:cNvPr id="16" name="Picture 15" descr="A truck loading garbage into a truck&#10;&#10;Description automatically generated">
            <a:extLst>
              <a:ext uri="{FF2B5EF4-FFF2-40B4-BE49-F238E27FC236}">
                <a16:creationId xmlns:a16="http://schemas.microsoft.com/office/drawing/2014/main" id="{B8C2E8C7-D784-AAEE-2E1F-10C3C518FEB0}"/>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t="6876" r="1" b="12391"/>
          <a:stretch/>
        </p:blipFill>
        <p:spPr>
          <a:xfrm>
            <a:off x="-10633" y="5127992"/>
            <a:ext cx="3271564" cy="1730008"/>
          </a:xfrm>
          <a:custGeom>
            <a:avLst/>
            <a:gdLst/>
            <a:ahLst/>
            <a:cxnLst/>
            <a:rect l="l" t="t" r="r" b="b"/>
            <a:pathLst>
              <a:path w="3271564" h="1730008">
                <a:moveTo>
                  <a:pt x="96673" y="0"/>
                </a:moveTo>
                <a:lnTo>
                  <a:pt x="3271564" y="0"/>
                </a:lnTo>
                <a:lnTo>
                  <a:pt x="3013153" y="1730008"/>
                </a:lnTo>
                <a:lnTo>
                  <a:pt x="0" y="1730008"/>
                </a:lnTo>
                <a:lnTo>
                  <a:pt x="0" y="650088"/>
                </a:lnTo>
                <a:close/>
              </a:path>
            </a:pathLst>
          </a:custGeom>
        </p:spPr>
      </p:pic>
      <p:sp>
        <p:nvSpPr>
          <p:cNvPr id="29" name="Isosceles Triangle 30">
            <a:extLst>
              <a:ext uri="{FF2B5EF4-FFF2-40B4-BE49-F238E27FC236}">
                <a16:creationId xmlns:a16="http://schemas.microsoft.com/office/drawing/2014/main" id="{9151A0F5-13D3-4554-835F-A7034869A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cxnSp>
        <p:nvCxnSpPr>
          <p:cNvPr id="31" name="Straight Connector 30">
            <a:extLst>
              <a:ext uri="{FF2B5EF4-FFF2-40B4-BE49-F238E27FC236}">
                <a16:creationId xmlns:a16="http://schemas.microsoft.com/office/drawing/2014/main" id="{7AD810A1-5C23-43DA-9095-AAFC01CEE6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8712" y="1714500"/>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2F4D3F3-0806-458E-B9E1-EC428A80B8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088" y="3421959"/>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0E7A95E-82DA-479D-B765-A001BC3BB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950" y="5127992"/>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Isosceles Triangle 30">
            <a:extLst>
              <a:ext uri="{FF2B5EF4-FFF2-40B4-BE49-F238E27FC236}">
                <a16:creationId xmlns:a16="http://schemas.microsoft.com/office/drawing/2014/main" id="{CDC9448A-4D53-4CF7-B513-1A1C0B535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306"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2" name="TextBox 21">
            <a:extLst>
              <a:ext uri="{FF2B5EF4-FFF2-40B4-BE49-F238E27FC236}">
                <a16:creationId xmlns:a16="http://schemas.microsoft.com/office/drawing/2014/main" id="{39F372DD-E64E-4154-E030-4F4BDDDEF46D}"/>
              </a:ext>
            </a:extLst>
          </p:cNvPr>
          <p:cNvSpPr txBox="1"/>
          <p:nvPr/>
        </p:nvSpPr>
        <p:spPr>
          <a:xfrm>
            <a:off x="4297321" y="2977227"/>
            <a:ext cx="5379241" cy="3880773"/>
          </a:xfrm>
          <a:prstGeom prst="rect">
            <a:avLst/>
          </a:prstGeom>
        </p:spPr>
        <p:txBody>
          <a:bodyPr vert="horz" lIns="91440" tIns="45720" rIns="91440" bIns="45720" rtlCol="0">
            <a:normAutofit/>
          </a:bodyPr>
          <a:lstStyle/>
          <a:p>
            <a:pPr defTabSz="457200">
              <a:spcBef>
                <a:spcPts val="1000"/>
              </a:spcBef>
              <a:buClr>
                <a:schemeClr val="accent1"/>
              </a:buClr>
              <a:buSzPct val="80000"/>
              <a:buFont typeface="Wingdings 3" charset="2"/>
              <a:buChar char=""/>
            </a:pPr>
            <a:r>
              <a:rPr lang="en-US" sz="2400" dirty="0">
                <a:solidFill>
                  <a:schemeClr val="tx1">
                    <a:lumMod val="75000"/>
                    <a:lumOff val="25000"/>
                  </a:schemeClr>
                </a:solidFill>
              </a:rPr>
              <a:t>Common Runoff Pollutants Plus…</a:t>
            </a:r>
          </a:p>
          <a:p>
            <a:pPr defTabSz="457200">
              <a:spcBef>
                <a:spcPts val="1000"/>
              </a:spcBef>
              <a:buClr>
                <a:schemeClr val="accent1"/>
              </a:buClr>
              <a:buSzPct val="80000"/>
              <a:buFont typeface="Wingdings 3" charset="2"/>
              <a:buChar char=""/>
            </a:pPr>
            <a:r>
              <a:rPr lang="en-US" sz="2400" dirty="0">
                <a:solidFill>
                  <a:schemeClr val="tx1">
                    <a:lumMod val="75000"/>
                    <a:lumOff val="25000"/>
                  </a:schemeClr>
                </a:solidFill>
              </a:rPr>
              <a:t>Yard Debris</a:t>
            </a:r>
          </a:p>
          <a:p>
            <a:pPr defTabSz="457200">
              <a:spcBef>
                <a:spcPts val="1000"/>
              </a:spcBef>
              <a:buClr>
                <a:schemeClr val="accent1"/>
              </a:buClr>
              <a:buSzPct val="80000"/>
              <a:buFont typeface="Wingdings 3" charset="2"/>
              <a:buChar char=""/>
            </a:pPr>
            <a:r>
              <a:rPr lang="en-US" sz="2400" dirty="0">
                <a:solidFill>
                  <a:schemeClr val="tx1">
                    <a:lumMod val="75000"/>
                    <a:lumOff val="25000"/>
                  </a:schemeClr>
                </a:solidFill>
              </a:rPr>
              <a:t>Construction Debris (from damaged buildings, walkways, docks, or other structures)</a:t>
            </a:r>
          </a:p>
        </p:txBody>
      </p:sp>
    </p:spTree>
    <p:extLst>
      <p:ext uri="{BB962C8B-B14F-4D97-AF65-F5344CB8AC3E}">
        <p14:creationId xmlns:p14="http://schemas.microsoft.com/office/powerpoint/2010/main" val="206194913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72" y="461055"/>
            <a:ext cx="8018586" cy="1046197"/>
          </a:xfrm>
        </p:spPr>
        <p:txBody>
          <a:bodyPr>
            <a:noAutofit/>
          </a:bodyPr>
          <a:lstStyle/>
          <a:p>
            <a:pPr algn="ctr"/>
            <a:r>
              <a:rPr lang="en-US" sz="2800" b="1" dirty="0">
                <a:latin typeface="Arial Black" panose="020B0A04020102020204" pitchFamily="34" charset="0"/>
              </a:rPr>
              <a:t>Pre- and Post- Storm Runoff &amp; Illicit Discharge Impacts</a:t>
            </a:r>
          </a:p>
        </p:txBody>
      </p:sp>
      <p:sp>
        <p:nvSpPr>
          <p:cNvPr id="3" name="Content Placeholder 2"/>
          <p:cNvSpPr>
            <a:spLocks noGrp="1"/>
          </p:cNvSpPr>
          <p:nvPr>
            <p:ph idx="1"/>
          </p:nvPr>
        </p:nvSpPr>
        <p:spPr>
          <a:xfrm>
            <a:off x="741742" y="1536509"/>
            <a:ext cx="8414139" cy="4371033"/>
          </a:xfrm>
        </p:spPr>
        <p:txBody>
          <a:bodyPr/>
          <a:lstStyle/>
          <a:p>
            <a:pPr marL="0" lvl="0" indent="0" defTabSz="914400">
              <a:spcAft>
                <a:spcPts val="0"/>
              </a:spcAft>
              <a:buClr>
                <a:srgbClr val="0BD0D9"/>
              </a:buClr>
              <a:buSzPct val="95000"/>
              <a:buNone/>
            </a:pPr>
            <a:r>
              <a:rPr lang="en-US" sz="2600" dirty="0">
                <a:solidFill>
                  <a:schemeClr val="tx1"/>
                </a:solidFill>
                <a:latin typeface="Arial" panose="020B0604020202020204" pitchFamily="34" charset="0"/>
                <a:cs typeface="Arial" panose="020B0604020202020204" pitchFamily="34" charset="0"/>
              </a:rPr>
              <a:t>Includes numerous pollutants, pathogens, nutrients, oils, sediments, etc. that can negatively impact stormwater systems before, during, and after storm events.</a:t>
            </a:r>
          </a:p>
          <a:p>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TextBox 3">
            <a:extLst>
              <a:ext uri="{FF2B5EF4-FFF2-40B4-BE49-F238E27FC236}">
                <a16:creationId xmlns:a16="http://schemas.microsoft.com/office/drawing/2014/main" id="{B7A8F385-B336-38E6-8FDE-53FB2AF922C5}"/>
              </a:ext>
            </a:extLst>
          </p:cNvPr>
          <p:cNvSpPr txBox="1"/>
          <p:nvPr/>
        </p:nvSpPr>
        <p:spPr>
          <a:xfrm>
            <a:off x="741743" y="3567165"/>
            <a:ext cx="801037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Pollutants such as yard debris, trash, concrete, paint, etc. can partially or completely clog stormwater systems and increase the risk of flooding or the decrease the ability of flood waters to recede.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Pollutants such as pathogens, chemicals, oils, etc. present in storm related standing water and can negatively affect animals, humans, homes, and vehicles that may be present in an affected area. </a:t>
            </a:r>
          </a:p>
        </p:txBody>
      </p:sp>
    </p:spTree>
    <p:extLst>
      <p:ext uri="{BB962C8B-B14F-4D97-AF65-F5344CB8AC3E}">
        <p14:creationId xmlns:p14="http://schemas.microsoft.com/office/powerpoint/2010/main" val="391325903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dirty="0">
                <a:latin typeface="Bahnschrift Light" panose="020B0502040204020203" pitchFamily="34" charset="0"/>
              </a:rPr>
              <a:t>WHY DO WE CARE?</a:t>
            </a:r>
          </a:p>
        </p:txBody>
      </p:sp>
      <p:sp>
        <p:nvSpPr>
          <p:cNvPr id="3" name="Content Placeholder 2"/>
          <p:cNvSpPr>
            <a:spLocks noGrp="1"/>
          </p:cNvSpPr>
          <p:nvPr>
            <p:ph idx="1"/>
          </p:nvPr>
        </p:nvSpPr>
        <p:spPr>
          <a:xfrm>
            <a:off x="5209563" y="2160589"/>
            <a:ext cx="4064439" cy="3880773"/>
          </a:xfrm>
        </p:spPr>
        <p:txBody>
          <a:bodyPr>
            <a:normAutofit fontScale="92500" lnSpcReduction="10000"/>
          </a:bodyPr>
          <a:lstStyle/>
          <a:p>
            <a:pPr>
              <a:buClr>
                <a:srgbClr val="38C1EC"/>
              </a:buClr>
              <a:buSzPct val="160000"/>
              <a:buFont typeface="Arial" panose="020B0604020202020204" pitchFamily="34" charset="0"/>
              <a:buChar char="•"/>
            </a:pPr>
            <a:r>
              <a:rPr lang="en-US" dirty="0">
                <a:latin typeface="Bahnschrift Light" panose="020B0502040204020203" pitchFamily="34" charset="0"/>
              </a:rPr>
              <a:t>Debris and other contaminants can negatively affect our community before, during, and after storm events. (e.g. slowing First Responders, Public Works, making animals or humans sick, increase risk of flooding/standing water, etc.).</a:t>
            </a:r>
          </a:p>
          <a:p>
            <a:pPr>
              <a:buClr>
                <a:srgbClr val="38C1EC"/>
              </a:buClr>
              <a:buSzPct val="160000"/>
              <a:buFont typeface="Arial" panose="020B0604020202020204" pitchFamily="34" charset="0"/>
              <a:buChar char="•"/>
            </a:pPr>
            <a:r>
              <a:rPr lang="en-US" dirty="0">
                <a:latin typeface="Bahnschrift Light" panose="020B0502040204020203" pitchFamily="34" charset="0"/>
              </a:rPr>
              <a:t>Whether we’re preparing for a storm or not, we should appreciate our beautiful natural water systems, and should always do our part to ensure they are preserved for our enjoyment and for generations to come.</a:t>
            </a:r>
          </a:p>
          <a:p>
            <a:pPr>
              <a:buClr>
                <a:srgbClr val="38C1EC"/>
              </a:buClr>
              <a:buSzPct val="160000"/>
              <a:buFont typeface="Arial" panose="020B0604020202020204" pitchFamily="34" charset="0"/>
              <a:buChar char="•"/>
            </a:pPr>
            <a:endParaRPr lang="en-US" dirty="0"/>
          </a:p>
        </p:txBody>
      </p:sp>
      <p:pic>
        <p:nvPicPr>
          <p:cNvPr id="12" name="Picture 11" descr="A wooden bridge with railings and a blue sky&#10;&#10;Description automatically generated">
            <a:extLst>
              <a:ext uri="{FF2B5EF4-FFF2-40B4-BE49-F238E27FC236}">
                <a16:creationId xmlns:a16="http://schemas.microsoft.com/office/drawing/2014/main" id="{AE2D819B-BA28-D7BA-2375-AE62802D77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271" r="1" b="395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5" name="Isosceles Triangle 2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745919456"/>
      </p:ext>
    </p:extLst>
  </p:cSld>
  <p:clrMapOvr>
    <a:masterClrMapping/>
  </p:clrMapOvr>
  <p:transition spd="slow">
    <p:cover/>
  </p:transition>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FD776A03E05C48B2F0DE7F27BA3EB0" ma:contentTypeVersion="12" ma:contentTypeDescription="Create a new document." ma:contentTypeScope="" ma:versionID="8ed6147e1bd97bd89c7467d51935116d">
  <xsd:schema xmlns:xsd="http://www.w3.org/2001/XMLSchema" xmlns:xs="http://www.w3.org/2001/XMLSchema" xmlns:p="http://schemas.microsoft.com/office/2006/metadata/properties" xmlns:ns2="262cee85-0347-4611-bc64-39f986502bab" xmlns:ns3="0d50922a-69bc-4257-9705-bd72a6a33501" targetNamespace="http://schemas.microsoft.com/office/2006/metadata/properties" ma:root="true" ma:fieldsID="516cdc7475ee2e84dfd4c6c5e2d61e17" ns2:_="" ns3:_="">
    <xsd:import namespace="262cee85-0347-4611-bc64-39f986502bab"/>
    <xsd:import namespace="0d50922a-69bc-4257-9705-bd72a6a335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cee85-0347-4611-bc64-39f986502b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50922a-69bc-4257-9705-bd72a6a335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A86DE8-AD35-4165-86FD-3D1FA3474AC4}">
  <ds:schemaRefs>
    <ds:schemaRef ds:uri="http://purl.org/dc/dcmitype/"/>
    <ds:schemaRef ds:uri="http://purl.org/dc/terms/"/>
    <ds:schemaRef ds:uri="262cee85-0347-4611-bc64-39f986502bab"/>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0d50922a-69bc-4257-9705-bd72a6a33501"/>
    <ds:schemaRef ds:uri="http://purl.org/dc/elements/1.1/"/>
  </ds:schemaRefs>
</ds:datastoreItem>
</file>

<file path=customXml/itemProps2.xml><?xml version="1.0" encoding="utf-8"?>
<ds:datastoreItem xmlns:ds="http://schemas.openxmlformats.org/officeDocument/2006/customXml" ds:itemID="{840E14FC-1642-415B-BE4C-C79EB0E1FF47}">
  <ds:schemaRefs>
    <ds:schemaRef ds:uri="http://schemas.microsoft.com/sharepoint/v3/contenttype/forms"/>
  </ds:schemaRefs>
</ds:datastoreItem>
</file>

<file path=customXml/itemProps3.xml><?xml version="1.0" encoding="utf-8"?>
<ds:datastoreItem xmlns:ds="http://schemas.openxmlformats.org/officeDocument/2006/customXml" ds:itemID="{09DE15CB-A030-487C-A717-DBAE2513BE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2cee85-0347-4611-bc64-39f986502bab"/>
    <ds:schemaRef ds:uri="0d50922a-69bc-4257-9705-bd72a6a33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35002</TotalTime>
  <Words>757</Words>
  <Application>Microsoft Office PowerPoint</Application>
  <PresentationFormat>Widescreen</PresentationFormat>
  <Paragraphs>91</Paragraphs>
  <Slides>18</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Amasis MT Pro Black</vt:lpstr>
      <vt:lpstr>Arial</vt:lpstr>
      <vt:lpstr>Arial Black</vt:lpstr>
      <vt:lpstr>Arial Rounded MT Bold</vt:lpstr>
      <vt:lpstr>Bahnschrift Light</vt:lpstr>
      <vt:lpstr>Calibri</vt:lpstr>
      <vt:lpstr>Trebuchet MS</vt:lpstr>
      <vt:lpstr>Wingdings 2</vt:lpstr>
      <vt:lpstr>Wingdings 3</vt:lpstr>
      <vt:lpstr>Facet</vt:lpstr>
      <vt:lpstr> CITY OF ST.      AUGUSTINE BEACH   Hurricane Preparation &amp; Our NPDES Program</vt:lpstr>
      <vt:lpstr>PowerPoint Presentation</vt:lpstr>
      <vt:lpstr>What Is NPDES?</vt:lpstr>
      <vt:lpstr>What is Stormwater Runoff?</vt:lpstr>
      <vt:lpstr>Common Types of  Runoff Pollutants </vt:lpstr>
      <vt:lpstr>   Illicit Discharges </vt:lpstr>
      <vt:lpstr>PowerPoint Presentation</vt:lpstr>
      <vt:lpstr>Pre- and Post- Storm Runoff &amp; Illicit Discharge Impacts</vt:lpstr>
      <vt:lpstr>WHY DO WE CARE?</vt:lpstr>
      <vt:lpstr>How Can We Prepare</vt:lpstr>
      <vt:lpstr>When to Report:  </vt:lpstr>
      <vt:lpstr>IF YOU SEE…</vt:lpstr>
      <vt:lpstr>PowerPoint Presentation</vt:lpstr>
      <vt:lpstr>PowerPoint Presentation</vt:lpstr>
      <vt:lpstr>How To Report:</vt:lpstr>
      <vt:lpstr>Any Questions?</vt:lpstr>
      <vt:lpstr>Words of Wisdom</vt:lpstr>
      <vt:lpstr>PowerPoint Presentation</vt:lpstr>
    </vt:vector>
  </TitlesOfParts>
  <Company>St. Johns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101:  Pollution Prevention and Illicit Discharge Detection and Elimination</dc:title>
  <dc:creator>Brandon Tirado</dc:creator>
  <cp:lastModifiedBy>Derek Sands</cp:lastModifiedBy>
  <cp:revision>175</cp:revision>
  <cp:lastPrinted>2024-02-22T14:42:41Z</cp:lastPrinted>
  <dcterms:created xsi:type="dcterms:W3CDTF">2019-12-17T20:15:31Z</dcterms:created>
  <dcterms:modified xsi:type="dcterms:W3CDTF">2024-02-22T14:43:03Z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0x0101009BFD776A03E05C48B2F0DE7F27BA3EB0</vt:lpwstr>
  </property>
</Properties>
</file>